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256" r:id="rId2"/>
    <p:sldId id="261" r:id="rId3"/>
    <p:sldId id="262" r:id="rId4"/>
    <p:sldId id="392" r:id="rId5"/>
    <p:sldId id="391" r:id="rId6"/>
    <p:sldId id="390" r:id="rId7"/>
    <p:sldId id="389" r:id="rId8"/>
    <p:sldId id="388" r:id="rId9"/>
    <p:sldId id="387" r:id="rId10"/>
    <p:sldId id="386" r:id="rId11"/>
    <p:sldId id="411" r:id="rId12"/>
    <p:sldId id="412" r:id="rId13"/>
    <p:sldId id="413" r:id="rId14"/>
    <p:sldId id="414" r:id="rId15"/>
    <p:sldId id="415" r:id="rId16"/>
    <p:sldId id="416" r:id="rId17"/>
    <p:sldId id="417" r:id="rId18"/>
    <p:sldId id="418" r:id="rId19"/>
    <p:sldId id="419" r:id="rId20"/>
    <p:sldId id="420" r:id="rId21"/>
    <p:sldId id="435" r:id="rId22"/>
    <p:sldId id="436" r:id="rId23"/>
    <p:sldId id="472" r:id="rId24"/>
    <p:sldId id="470" r:id="rId25"/>
    <p:sldId id="437" r:id="rId26"/>
    <p:sldId id="469" r:id="rId27"/>
    <p:sldId id="473" r:id="rId28"/>
    <p:sldId id="474" r:id="rId29"/>
    <p:sldId id="471" r:id="rId30"/>
    <p:sldId id="476" r:id="rId31"/>
    <p:sldId id="398" r:id="rId32"/>
    <p:sldId id="385" r:id="rId33"/>
    <p:sldId id="421" r:id="rId34"/>
    <p:sldId id="399" r:id="rId35"/>
    <p:sldId id="400" r:id="rId36"/>
    <p:sldId id="401" r:id="rId37"/>
    <p:sldId id="402" r:id="rId38"/>
    <p:sldId id="403" r:id="rId39"/>
    <p:sldId id="422" r:id="rId40"/>
    <p:sldId id="423" r:id="rId41"/>
    <p:sldId id="424" r:id="rId42"/>
    <p:sldId id="425" r:id="rId43"/>
    <p:sldId id="426" r:id="rId44"/>
    <p:sldId id="427" r:id="rId45"/>
    <p:sldId id="428" r:id="rId46"/>
    <p:sldId id="429" r:id="rId47"/>
    <p:sldId id="430" r:id="rId48"/>
    <p:sldId id="431" r:id="rId49"/>
    <p:sldId id="432" r:id="rId50"/>
    <p:sldId id="433" r:id="rId51"/>
    <p:sldId id="434" r:id="rId52"/>
    <p:sldId id="327" r:id="rId53"/>
    <p:sldId id="382" r:id="rId54"/>
    <p:sldId id="441" r:id="rId55"/>
    <p:sldId id="442" r:id="rId56"/>
    <p:sldId id="443" r:id="rId57"/>
    <p:sldId id="394" r:id="rId58"/>
    <p:sldId id="381" r:id="rId59"/>
    <p:sldId id="409" r:id="rId60"/>
    <p:sldId id="408" r:id="rId61"/>
    <p:sldId id="383" r:id="rId62"/>
    <p:sldId id="384" r:id="rId63"/>
    <p:sldId id="404" r:id="rId64"/>
    <p:sldId id="405" r:id="rId65"/>
    <p:sldId id="406" r:id="rId66"/>
    <p:sldId id="407" r:id="rId67"/>
    <p:sldId id="444" r:id="rId68"/>
    <p:sldId id="445" r:id="rId69"/>
    <p:sldId id="446" r:id="rId70"/>
    <p:sldId id="447" r:id="rId71"/>
    <p:sldId id="448" r:id="rId72"/>
    <p:sldId id="449" r:id="rId73"/>
    <p:sldId id="453" r:id="rId74"/>
    <p:sldId id="450" r:id="rId75"/>
    <p:sldId id="451" r:id="rId76"/>
    <p:sldId id="452" r:id="rId77"/>
    <p:sldId id="454" r:id="rId78"/>
    <p:sldId id="455" r:id="rId79"/>
    <p:sldId id="456" r:id="rId80"/>
    <p:sldId id="459" r:id="rId81"/>
    <p:sldId id="457" r:id="rId82"/>
    <p:sldId id="458" r:id="rId83"/>
    <p:sldId id="460" r:id="rId84"/>
    <p:sldId id="461" r:id="rId85"/>
    <p:sldId id="462" r:id="rId86"/>
    <p:sldId id="467" r:id="rId87"/>
    <p:sldId id="463" r:id="rId88"/>
    <p:sldId id="464" r:id="rId89"/>
    <p:sldId id="465" r:id="rId90"/>
    <p:sldId id="468" r:id="rId91"/>
    <p:sldId id="466" r:id="rId92"/>
    <p:sldId id="475" r:id="rId9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CB3DC-9F7C-4EFD-AA33-9E4CA4A1626E}" type="datetimeFigureOut">
              <a:rPr lang="es-EC" smtClean="0"/>
              <a:t>01/05/2020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0E8B5-DF24-4B5B-850E-43CBA796F3E9}" type="slidenum">
              <a:rPr lang="es-EC" smtClean="0"/>
              <a:t>‹Nº›</a:t>
            </a:fld>
            <a:endParaRPr lang="es-EC"/>
          </a:p>
        </p:txBody>
      </p:sp>
    </p:spTree>
    <p:extLst>
      <p:ext uri="{BB962C8B-B14F-4D97-AF65-F5344CB8AC3E}">
        <p14:creationId xmlns:p14="http://schemas.microsoft.com/office/powerpoint/2010/main" val="385884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Tree>
    <p:extLst>
      <p:ext uri="{BB962C8B-B14F-4D97-AF65-F5344CB8AC3E}">
        <p14:creationId xmlns:p14="http://schemas.microsoft.com/office/powerpoint/2010/main" val="17189125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
        <p:nvSpPr>
          <p:cNvPr id="7" name="Rectángulo 6"/>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2539535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Tree>
    <p:extLst>
      <p:ext uri="{BB962C8B-B14F-4D97-AF65-F5344CB8AC3E}">
        <p14:creationId xmlns:p14="http://schemas.microsoft.com/office/powerpoint/2010/main" val="299717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410368"/>
            <a:ext cx="7772400" cy="1325563"/>
          </a:xfrm>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sp>
        <p:nvSpPr>
          <p:cNvPr id="8" name="Rectángulo 7"/>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40800" y="702238"/>
            <a:ext cx="2603500" cy="632851"/>
          </a:xfrm>
          <a:prstGeom prst="rect">
            <a:avLst/>
          </a:prstGeom>
        </p:spPr>
      </p:pic>
    </p:spTree>
    <p:extLst>
      <p:ext uri="{BB962C8B-B14F-4D97-AF65-F5344CB8AC3E}">
        <p14:creationId xmlns:p14="http://schemas.microsoft.com/office/powerpoint/2010/main" val="22497694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774BE79-6232-4255-B850-AD09233B4D45}" type="datetimeFigureOut">
              <a:rPr lang="es-EC" smtClean="0"/>
              <a:t>01/05/2020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1638689-662F-4027-9E6E-41A21F51C768}" type="slidenum">
              <a:rPr lang="es-EC" smtClean="0"/>
              <a:t>‹Nº›</a:t>
            </a:fld>
            <a:endParaRPr lang="es-EC"/>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8" name="Rectángulo 7"/>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754884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2984500" y="365125"/>
            <a:ext cx="8369300" cy="1325563"/>
          </a:xfrm>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9" name="Rectángulo 8"/>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tángulo 9"/>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41065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870200" y="365125"/>
            <a:ext cx="8485188"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4774BE79-6232-4255-B850-AD09233B4D45}" type="datetimeFigureOut">
              <a:rPr lang="es-EC" smtClean="0"/>
              <a:t>01/05/2020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91638689-662F-4027-9E6E-41A21F51C768}" type="slidenum">
              <a:rPr lang="es-EC" smtClean="0"/>
              <a:t>‹Nº›</a:t>
            </a:fld>
            <a:endParaRPr lang="es-EC"/>
          </a:p>
        </p:txBody>
      </p:sp>
      <p:pic>
        <p:nvPicPr>
          <p:cNvPr id="10" name="Imagen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11" name="Rectángulo 10"/>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Rectángulo 11"/>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885056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4774BE79-6232-4255-B850-AD09233B4D45}" type="datetimeFigureOut">
              <a:rPr lang="es-EC" smtClean="0"/>
              <a:t>01/05/2020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91638689-662F-4027-9E6E-41A21F51C768}" type="slidenum">
              <a:rPr lang="es-EC" smtClean="0"/>
              <a:t>‹Nº›</a:t>
            </a:fld>
            <a:endParaRPr lang="es-EC"/>
          </a:p>
        </p:txBody>
      </p:sp>
      <p:sp>
        <p:nvSpPr>
          <p:cNvPr id="6" name="Rectángulo 5"/>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Rectángulo 6"/>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5796278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774BE79-6232-4255-B850-AD09233B4D45}" type="datetimeFigureOut">
              <a:rPr lang="es-EC" smtClean="0"/>
              <a:t>01/05/2020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91638689-662F-4027-9E6E-41A21F51C768}" type="slidenum">
              <a:rPr lang="es-EC" smtClean="0"/>
              <a:t>‹Nº›</a:t>
            </a:fld>
            <a:endParaRPr lang="es-EC"/>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6" name="Rectángulo 5"/>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Rectángulo 6"/>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6961797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
        <p:nvSpPr>
          <p:cNvPr id="9" name="Rectángulo 8"/>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tángulo 9"/>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64574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774BE79-6232-4255-B850-AD09233B4D45}" type="datetimeFigureOut">
              <a:rPr lang="es-EC" smtClean="0"/>
              <a:t>01/05/2020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1638689-662F-4027-9E6E-41A21F51C768}" type="slidenum">
              <a:rPr lang="es-EC" smtClean="0"/>
              <a:t>‹Nº›</a:t>
            </a:fld>
            <a:endParaRPr lang="es-EC"/>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2100" y="365125"/>
            <a:ext cx="2336800" cy="630936"/>
          </a:xfrm>
          <a:prstGeom prst="rect">
            <a:avLst/>
          </a:prstGeom>
        </p:spPr>
      </p:pic>
    </p:spTree>
    <p:extLst>
      <p:ext uri="{BB962C8B-B14F-4D97-AF65-F5344CB8AC3E}">
        <p14:creationId xmlns:p14="http://schemas.microsoft.com/office/powerpoint/2010/main" val="16235878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4BE79-6232-4255-B850-AD09233B4D45}" type="datetimeFigureOut">
              <a:rPr lang="es-EC" smtClean="0"/>
              <a:t>01/05/2020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38689-662F-4027-9E6E-41A21F51C768}" type="slidenum">
              <a:rPr lang="es-EC" smtClean="0"/>
              <a:t>‹Nº›</a:t>
            </a:fld>
            <a:endParaRPr lang="es-EC"/>
          </a:p>
        </p:txBody>
      </p:sp>
      <p:sp>
        <p:nvSpPr>
          <p:cNvPr id="7" name="Rectángulo 6"/>
          <p:cNvSpPr/>
          <p:nvPr userDrawn="1"/>
        </p:nvSpPr>
        <p:spPr>
          <a:xfrm>
            <a:off x="0" y="6667500"/>
            <a:ext cx="12192000" cy="1905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userDrawn="1"/>
        </p:nvSpPr>
        <p:spPr>
          <a:xfrm flipV="1">
            <a:off x="0" y="6667499"/>
            <a:ext cx="12192000" cy="4571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628258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2265914"/>
            <a:ext cx="7023100" cy="1707154"/>
          </a:xfrm>
          <a:prstGeom prst="rect">
            <a:avLst/>
          </a:prstGeom>
        </p:spPr>
      </p:pic>
    </p:spTree>
    <p:extLst>
      <p:ext uri="{BB962C8B-B14F-4D97-AF65-F5344CB8AC3E}">
        <p14:creationId xmlns:p14="http://schemas.microsoft.com/office/powerpoint/2010/main" val="140042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6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S" sz="2400" b="1" dirty="0">
                <a:latin typeface="Times New Roman" panose="02020603050405020304" pitchFamily="18" charset="0"/>
                <a:cs typeface="Times New Roman" panose="02020603050405020304" pitchFamily="18" charset="0"/>
              </a:rPr>
              <a:t>Artículo 56.-  </a:t>
            </a:r>
            <a:r>
              <a:rPr lang="es-ES" sz="2400" dirty="0">
                <a:latin typeface="Times New Roman" panose="02020603050405020304" pitchFamily="18" charset="0"/>
                <a:cs typeface="Times New Roman" panose="02020603050405020304" pitchFamily="18" charset="0"/>
              </a:rPr>
              <a:t>La Planificación de Investigación, Desarrollo e Innovación es el plan de ejecución de actividades académicas técnicas-científicas que se orientan teórica y metodológicamente hacia la búsqueda de respuestas o soluciones a un problema de relevancia y que contribuyen al desarrollo de las líneas de investigación declaradas por el Instituto.</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78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42188"/>
            <a:ext cx="7772400" cy="1325563"/>
          </a:xfrm>
        </p:spPr>
        <p:txBody>
          <a:bodyPr>
            <a:normAutofit fontScale="90000"/>
          </a:bodyPr>
          <a:lstStyle/>
          <a:p>
            <a:r>
              <a:rPr lang="es-ES" sz="40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S" sz="2400" b="1" dirty="0">
                <a:latin typeface="Times New Roman" panose="02020603050405020304" pitchFamily="18" charset="0"/>
                <a:cs typeface="Times New Roman" panose="02020603050405020304" pitchFamily="18" charset="0"/>
              </a:rPr>
              <a:t>Articulo 58.-</a:t>
            </a:r>
            <a:r>
              <a:rPr lang="es-ES" sz="2400" dirty="0">
                <a:latin typeface="Times New Roman" panose="02020603050405020304" pitchFamily="18" charset="0"/>
                <a:cs typeface="Times New Roman" panose="02020603050405020304" pitchFamily="18" charset="0"/>
              </a:rPr>
              <a:t> Para lograr impulsar el desarrollo de la Planificación de Investigación Desarrollo e Innovación, será necesario establecer un marco de políticas institucionales que favorezcan el desarrollo de estrategias y acciones que hagan factible la propuesta. A continuación, se sugieren algunas</a:t>
            </a:r>
            <a:r>
              <a:rPr lang="es-ES" sz="2400" dirty="0" smtClean="0">
                <a:latin typeface="Times New Roman" panose="02020603050405020304" pitchFamily="18" charset="0"/>
                <a:cs typeface="Times New Roman" panose="02020603050405020304" pitchFamily="18" charset="0"/>
              </a:rPr>
              <a:t>:</a:t>
            </a:r>
          </a:p>
          <a:p>
            <a:pPr marL="0" lvl="0" indent="0" algn="just">
              <a:lnSpc>
                <a:spcPct val="150000"/>
              </a:lnSpc>
              <a:buNone/>
            </a:pPr>
            <a:r>
              <a:rPr lang="es-EC" sz="2400" dirty="0" smtClean="0">
                <a:latin typeface="Times New Roman" panose="02020603050405020304" pitchFamily="18" charset="0"/>
                <a:cs typeface="Times New Roman" panose="02020603050405020304" pitchFamily="18" charset="0"/>
              </a:rPr>
              <a:t>d) Se </a:t>
            </a:r>
            <a:r>
              <a:rPr lang="es-EC" sz="2400" dirty="0">
                <a:latin typeface="Times New Roman" panose="02020603050405020304" pitchFamily="18" charset="0"/>
                <a:cs typeface="Times New Roman" panose="02020603050405020304" pitchFamily="18" charset="0"/>
              </a:rPr>
              <a:t>evaluará permanentemente los resultados de los proyectos de investigación tecnológica y de emprendimiento a través de la ejecución de programas de vinculación institucionales.</a:t>
            </a:r>
          </a:p>
          <a:p>
            <a:pPr marL="0" indent="0">
              <a:buNone/>
            </a:pPr>
            <a:endParaRPr lang="es-EC" dirty="0"/>
          </a:p>
          <a:p>
            <a:pPr marL="0" indent="0">
              <a:buNone/>
            </a:pPr>
            <a:endParaRPr lang="es-EC" dirty="0"/>
          </a:p>
        </p:txBody>
      </p:sp>
    </p:spTree>
    <p:extLst>
      <p:ext uri="{BB962C8B-B14F-4D97-AF65-F5344CB8AC3E}">
        <p14:creationId xmlns:p14="http://schemas.microsoft.com/office/powerpoint/2010/main" val="127738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b="1" dirty="0" smtClean="0"/>
              <a:t>Elaboración de las Líneas de Investigación del Instituto Superior Tecnológico Japón</a:t>
            </a:r>
            <a:endParaRPr lang="es-EC" sz="3600" b="1" dirty="0"/>
          </a:p>
        </p:txBody>
      </p:sp>
      <p:sp>
        <p:nvSpPr>
          <p:cNvPr id="3" name="Marcador de contenido 2"/>
          <p:cNvSpPr>
            <a:spLocks noGrp="1"/>
          </p:cNvSpPr>
          <p:nvPr>
            <p:ph idx="1"/>
          </p:nvPr>
        </p:nvSpPr>
        <p:spPr/>
        <p:txBody>
          <a:bodyPr>
            <a:normAutofit/>
          </a:bodyPr>
          <a:lstStyle/>
          <a:p>
            <a:pPr marL="457200" indent="-457200" algn="just">
              <a:lnSpc>
                <a:spcPct val="100000"/>
              </a:lnSpc>
              <a:buFont typeface="+mj-lt"/>
              <a:buAutoNum type="arabicPeriod"/>
            </a:pPr>
            <a:r>
              <a:rPr lang="es-EC" sz="2400" dirty="0">
                <a:latin typeface="Times New Roman" panose="02020603050405020304" pitchFamily="18" charset="0"/>
                <a:cs typeface="Times New Roman" panose="02020603050405020304" pitchFamily="18" charset="0"/>
              </a:rPr>
              <a:t>L</a:t>
            </a:r>
            <a:r>
              <a:rPr lang="es-EC" sz="2400" dirty="0" smtClean="0">
                <a:latin typeface="Times New Roman" panose="02020603050405020304" pitchFamily="18" charset="0"/>
                <a:cs typeface="Times New Roman" panose="02020603050405020304" pitchFamily="18" charset="0"/>
              </a:rPr>
              <a:t>as </a:t>
            </a:r>
            <a:r>
              <a:rPr lang="es-EC" sz="2400" dirty="0">
                <a:latin typeface="Times New Roman" panose="02020603050405020304" pitchFamily="18" charset="0"/>
                <a:cs typeface="Times New Roman" panose="02020603050405020304" pitchFamily="18" charset="0"/>
              </a:rPr>
              <a:t>líneas de investigación, permiten impulsar procesos de investigación en el instituto en beneficio con la sociedad, y cumplir con los dispuesto en el reglamento de investigación en relación con la planificación de </a:t>
            </a:r>
            <a:r>
              <a:rPr lang="es-EC" sz="2400" dirty="0" smtClean="0">
                <a:latin typeface="Times New Roman" panose="02020603050405020304" pitchFamily="18" charset="0"/>
                <a:cs typeface="Times New Roman" panose="02020603050405020304" pitchFamily="18" charset="0"/>
              </a:rPr>
              <a:t>I+D+I.</a:t>
            </a:r>
          </a:p>
          <a:p>
            <a:pPr marL="457200" indent="-457200" algn="just">
              <a:lnSpc>
                <a:spcPct val="100000"/>
              </a:lnSpc>
              <a:buFont typeface="+mj-lt"/>
              <a:buAutoNum type="arabicPeriod"/>
            </a:pPr>
            <a:r>
              <a:rPr lang="es-EC" sz="2400" dirty="0" smtClean="0">
                <a:latin typeface="Times New Roman" panose="02020603050405020304" pitchFamily="18" charset="0"/>
                <a:cs typeface="Times New Roman" panose="02020603050405020304" pitchFamily="18" charset="0"/>
              </a:rPr>
              <a:t>La definición </a:t>
            </a:r>
            <a:r>
              <a:rPr lang="es-EC" sz="2400" dirty="0">
                <a:latin typeface="Times New Roman" panose="02020603050405020304" pitchFamily="18" charset="0"/>
                <a:cs typeface="Times New Roman" panose="02020603050405020304" pitchFamily="18" charset="0"/>
              </a:rPr>
              <a:t>de dominios, líneas se sustenta también en el PEDI y diagnóstico realizado a nivel de la provincia de Santo Domingo de los </a:t>
            </a:r>
            <a:r>
              <a:rPr lang="es-EC" sz="2400" dirty="0" err="1">
                <a:latin typeface="Times New Roman" panose="02020603050405020304" pitchFamily="18" charset="0"/>
                <a:cs typeface="Times New Roman" panose="02020603050405020304" pitchFamily="18" charset="0"/>
              </a:rPr>
              <a:t>Tsáchilas</a:t>
            </a:r>
            <a:r>
              <a:rPr lang="es-EC" sz="2400" dirty="0">
                <a:latin typeface="Times New Roman" panose="02020603050405020304" pitchFamily="18" charset="0"/>
                <a:cs typeface="Times New Roman" panose="02020603050405020304" pitchFamily="18" charset="0"/>
              </a:rPr>
              <a:t>, el cantón Santo Domingo de los Colorados y de la Provincia de Pichincha a nivel del cantón </a:t>
            </a:r>
            <a:r>
              <a:rPr lang="es-EC" sz="2400" dirty="0" smtClean="0">
                <a:latin typeface="Times New Roman" panose="02020603050405020304" pitchFamily="18" charset="0"/>
                <a:cs typeface="Times New Roman" panose="02020603050405020304" pitchFamily="18" charset="0"/>
              </a:rPr>
              <a:t>Quito.</a:t>
            </a:r>
          </a:p>
          <a:p>
            <a:pPr marL="457200" indent="-457200" algn="just">
              <a:lnSpc>
                <a:spcPct val="100000"/>
              </a:lnSpc>
              <a:buFont typeface="+mj-lt"/>
              <a:buAutoNum type="arabicPeriod"/>
            </a:pPr>
            <a:r>
              <a:rPr lang="es-EC" sz="2400" dirty="0">
                <a:latin typeface="Times New Roman" panose="02020603050405020304" pitchFamily="18" charset="0"/>
                <a:cs typeface="Times New Roman" panose="02020603050405020304" pitchFamily="18" charset="0"/>
              </a:rPr>
              <a:t>A</a:t>
            </a:r>
            <a:r>
              <a:rPr lang="es-EC" sz="2400" dirty="0" smtClean="0">
                <a:latin typeface="Times New Roman" panose="02020603050405020304" pitchFamily="18" charset="0"/>
                <a:cs typeface="Times New Roman" panose="02020603050405020304" pitchFamily="18" charset="0"/>
              </a:rPr>
              <a:t>plicando </a:t>
            </a:r>
            <a:r>
              <a:rPr lang="es-EC" sz="2400" dirty="0">
                <a:latin typeface="Times New Roman" panose="02020603050405020304" pitchFamily="18" charset="0"/>
                <a:cs typeface="Times New Roman" panose="02020603050405020304" pitchFamily="18" charset="0"/>
              </a:rPr>
              <a:t>el método hermenéutico, se interpretaron los datos, para transformarlos en información comprensible que permita la elaboración de áreas, dominios y líneas de investigación. </a:t>
            </a:r>
            <a:r>
              <a:rPr lang="es-EC" sz="2400" dirty="0" smtClean="0">
                <a:latin typeface="Times New Roman" panose="02020603050405020304" pitchFamily="18" charset="0"/>
                <a:cs typeface="Times New Roman" panose="02020603050405020304" pitchFamily="18" charset="0"/>
              </a:rPr>
              <a:t> </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4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Administrativa</a:t>
            </a:r>
            <a:r>
              <a:rPr lang="es-EC" dirty="0"/>
              <a:t/>
            </a:r>
            <a:br>
              <a:rPr lang="es-EC" dirty="0"/>
            </a:br>
            <a:endParaRPr lang="es-EC" dirty="0"/>
          </a:p>
        </p:txBody>
      </p:sp>
      <p:sp>
        <p:nvSpPr>
          <p:cNvPr id="3" name="Marcador de contenido 2"/>
          <p:cNvSpPr>
            <a:spLocks noGrp="1"/>
          </p:cNvSpPr>
          <p:nvPr>
            <p:ph idx="1"/>
          </p:nvPr>
        </p:nvSpPr>
        <p:spPr/>
        <p:txBody>
          <a:bodyPr>
            <a:normAutofit fontScale="77500" lnSpcReduction="20000"/>
          </a:bodyPr>
          <a:lstStyle/>
          <a:p>
            <a:pPr marL="0" indent="0" fontAlgn="base">
              <a:buNone/>
            </a:pPr>
            <a:r>
              <a:rPr lang="es-ES" b="1" dirty="0" smtClean="0">
                <a:latin typeface="Times New Roman" panose="02020603050405020304" pitchFamily="18" charset="0"/>
                <a:cs typeface="Times New Roman" panose="02020603050405020304" pitchFamily="18" charset="0"/>
              </a:rPr>
              <a:t>Dominio</a:t>
            </a:r>
            <a:r>
              <a:rPr lang="es-ES" b="1" dirty="0">
                <a:latin typeface="Times New Roman" panose="02020603050405020304" pitchFamily="18" charset="0"/>
                <a:cs typeface="Times New Roman" panose="02020603050405020304" pitchFamily="18" charset="0"/>
              </a:rPr>
              <a:t>: Ciencias Administrativas, Tecnología.</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Tecnología de información para el desarrollo e inclusión de grupos objetivos determinados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Software educativo para el fortalecimiento de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Software empresarial para el apoyo de microempresas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Videojuegos para el desarrollo de potencialidades educativas en niños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Cultura y clima organizacional en las pequeñas y medianas empresas.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programas económicos para potencializar proyectos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Producción y sus formas de crecimiento de pymes como al desarrollo económico del país.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Gerencia Empresarial y Pública.</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5416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Administrativa</a:t>
            </a:r>
            <a:endParaRPr lang="es-EC" dirty="0"/>
          </a:p>
        </p:txBody>
      </p:sp>
      <p:sp>
        <p:nvSpPr>
          <p:cNvPr id="3" name="Marcador de contenido 2"/>
          <p:cNvSpPr>
            <a:spLocks noGrp="1"/>
          </p:cNvSpPr>
          <p:nvPr>
            <p:ph idx="1"/>
          </p:nvPr>
        </p:nvSpPr>
        <p:spPr/>
        <p:txBody>
          <a:bodyPr>
            <a:normAutofit fontScale="85000" lnSpcReduction="20000"/>
          </a:bodyPr>
          <a:lstStyle/>
          <a:p>
            <a:pPr marL="0" indent="0" fontAlgn="base">
              <a:buNone/>
            </a:pPr>
            <a:r>
              <a:rPr lang="es-ES" b="1" dirty="0">
                <a:latin typeface="Times New Roman" panose="02020603050405020304" pitchFamily="18" charset="0"/>
                <a:cs typeface="Times New Roman" panose="02020603050405020304" pitchFamily="18" charset="0"/>
              </a:rPr>
              <a:t>Dominio Gestión.- </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Gestión del talento humano en pequeñas y medianas empresas.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Gestión de la cultura organizacional al interior pymes.</a:t>
            </a:r>
            <a:endParaRPr lang="es-EC" dirty="0">
              <a:latin typeface="Times New Roman" panose="02020603050405020304" pitchFamily="18" charset="0"/>
              <a:cs typeface="Times New Roman" panose="02020603050405020304" pitchFamily="18" charset="0"/>
            </a:endParaRPr>
          </a:p>
          <a:p>
            <a:pPr marL="0" indent="0" fontAlgn="base">
              <a:buNone/>
            </a:pPr>
            <a:endParaRPr lang="es-ES" b="1" dirty="0">
              <a:latin typeface="Times New Roman" panose="02020603050405020304" pitchFamily="18" charset="0"/>
              <a:cs typeface="Times New Roman" panose="02020603050405020304" pitchFamily="18" charset="0"/>
            </a:endParaRPr>
          </a:p>
          <a:p>
            <a:pPr marL="0" indent="0" fontAlgn="base">
              <a:buNone/>
            </a:pPr>
            <a:r>
              <a:rPr lang="es-ES" b="1" dirty="0" smtClean="0">
                <a:latin typeface="Times New Roman" panose="02020603050405020304" pitchFamily="18" charset="0"/>
                <a:cs typeface="Times New Roman" panose="02020603050405020304" pitchFamily="18" charset="0"/>
              </a:rPr>
              <a:t>Dominio</a:t>
            </a:r>
            <a:r>
              <a:rPr lang="es-ES" b="1" dirty="0">
                <a:latin typeface="Times New Roman" panose="02020603050405020304" pitchFamily="18" charset="0"/>
                <a:cs typeface="Times New Roman" panose="02020603050405020304" pitchFamily="18" charset="0"/>
              </a:rPr>
              <a:t>: Economía Aplicada y Administración.</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programas económicos para potencializar proyectos de economía popular y solidaria;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Producción y sus formas de crecimiento de pymes como al desarrollo económico del país;</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Gerencia Empresarial y Pública;</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24386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Nutrición</a:t>
            </a:r>
            <a:r>
              <a:rPr lang="es-EC" dirty="0"/>
              <a:t/>
            </a:r>
            <a:br>
              <a:rPr lang="es-EC" dirty="0"/>
            </a:br>
            <a:endParaRPr lang="es-EC" dirty="0"/>
          </a:p>
        </p:txBody>
      </p:sp>
      <p:sp>
        <p:nvSpPr>
          <p:cNvPr id="3" name="Marcador de contenido 2"/>
          <p:cNvSpPr>
            <a:spLocks noGrp="1"/>
          </p:cNvSpPr>
          <p:nvPr>
            <p:ph idx="1"/>
          </p:nvPr>
        </p:nvSpPr>
        <p:spPr/>
        <p:txBody>
          <a:bodyPr/>
          <a:lstStyle/>
          <a:p>
            <a:pPr marL="0" indent="0" fontAlgn="base">
              <a:buNone/>
            </a:pPr>
            <a:r>
              <a:rPr lang="es-ES" b="1" dirty="0">
                <a:latin typeface="Times New Roman" panose="02020603050405020304" pitchFamily="18" charset="0"/>
                <a:cs typeface="Times New Roman" panose="02020603050405020304" pitchFamily="18" charset="0"/>
              </a:rPr>
              <a:t>Dominio: Alimentación, Desarrollo del niño</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La alimentación en el desarrollo de la niñez.</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sobrepeso en niños.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96515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Educación </a:t>
            </a:r>
            <a:r>
              <a:rPr lang="es-EC" dirty="0"/>
              <a:t/>
            </a:r>
            <a:br>
              <a:rPr lang="es-EC" dirty="0"/>
            </a:br>
            <a:endParaRPr lang="es-EC" dirty="0"/>
          </a:p>
        </p:txBody>
      </p:sp>
      <p:sp>
        <p:nvSpPr>
          <p:cNvPr id="3" name="Marcador de contenido 2"/>
          <p:cNvSpPr>
            <a:spLocks noGrp="1"/>
          </p:cNvSpPr>
          <p:nvPr>
            <p:ph idx="1"/>
          </p:nvPr>
        </p:nvSpPr>
        <p:spPr>
          <a:xfrm>
            <a:off x="721217" y="1416676"/>
            <a:ext cx="10632583" cy="4760287"/>
          </a:xfrm>
        </p:spPr>
        <p:txBody>
          <a:bodyPr>
            <a:normAutofit fontScale="70000" lnSpcReduction="20000"/>
          </a:bodyPr>
          <a:lstStyle/>
          <a:p>
            <a:pPr marL="0" indent="0" fontAlgn="base">
              <a:buNone/>
            </a:pPr>
            <a:r>
              <a:rPr lang="es-ES" b="1" dirty="0">
                <a:latin typeface="Times New Roman" panose="02020603050405020304" pitchFamily="18" charset="0"/>
                <a:cs typeface="Times New Roman" panose="02020603050405020304" pitchFamily="18" charset="0"/>
              </a:rPr>
              <a:t>Dominio: Educación, Calidad, Modelos Pedagógicos, Currículo, Rincones, Recursos didácticos</a:t>
            </a:r>
            <a:endParaRPr lang="es-EC" dirty="0">
              <a:latin typeface="Times New Roman" panose="02020603050405020304" pitchFamily="18" charset="0"/>
              <a:cs typeface="Times New Roman" panose="02020603050405020304" pitchFamily="18" charset="0"/>
            </a:endParaRPr>
          </a:p>
          <a:p>
            <a:pPr marL="0" indent="0" fontAlgn="base">
              <a:buNone/>
            </a:pPr>
            <a:r>
              <a:rPr lang="es-ES" b="1" dirty="0">
                <a:latin typeface="Times New Roman" panose="02020603050405020304" pitchFamily="18" charset="0"/>
                <a:cs typeface="Times New Roman" panose="02020603050405020304" pitchFamily="18" charset="0"/>
              </a:rPr>
              <a:t>Líneas: </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Evaluación y calidad educativa para potencializar el desarrollo de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desarrollo de la Educación inicial como eje apoyo de la transformación de la matriz productiva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Innovación Educativa aplicada a la educación inicial</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Modelos pedagógicos aplicados en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Propuestas y Resultados de la Tecnología utilizada en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Contenidos curriculares, tecnología y  modelos pedagógicos aplicados a la Educación Inicial</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Estrategias para incentivar la lectura en niños.</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El desarrollo de rincones de aprendizaje como estrategia metodológica para el desarrollo del lenguaje.</a:t>
            </a:r>
            <a:endParaRPr lang="es-EC" dirty="0">
              <a:latin typeface="Times New Roman" panose="02020603050405020304" pitchFamily="18" charset="0"/>
              <a:cs typeface="Times New Roman" panose="02020603050405020304" pitchFamily="18" charset="0"/>
            </a:endParaRPr>
          </a:p>
          <a:p>
            <a:pPr lvl="0" fontAlgn="base"/>
            <a:r>
              <a:rPr lang="es-MX" dirty="0">
                <a:latin typeface="Times New Roman" panose="02020603050405020304" pitchFamily="18" charset="0"/>
                <a:cs typeface="Times New Roman" panose="02020603050405020304" pitchFamily="18" charset="0"/>
              </a:rPr>
              <a:t>El desarrollo de rincones de aprendizaje como estrategia metodológica para el desarrollo motricidad fina y gruesa.</a:t>
            </a:r>
            <a:endParaRPr lang="es-EC" dirty="0">
              <a:latin typeface="Times New Roman" panose="02020603050405020304" pitchFamily="18" charset="0"/>
              <a:cs typeface="Times New Roman" panose="02020603050405020304" pitchFamily="18" charset="0"/>
            </a:endParaRPr>
          </a:p>
          <a:p>
            <a:pPr lvl="0" fontAlgn="base"/>
            <a:r>
              <a:rPr lang="es-ES" dirty="0">
                <a:latin typeface="Times New Roman" panose="02020603050405020304" pitchFamily="18" charset="0"/>
                <a:cs typeface="Times New Roman" panose="02020603050405020304" pitchFamily="18" charset="0"/>
              </a:rPr>
              <a:t>El avance de la educación Inicial en el Ecuador</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678701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 Alimentación</a:t>
            </a:r>
            <a:r>
              <a:rPr lang="es-EC" dirty="0"/>
              <a:t/>
            </a:r>
            <a:br>
              <a:rPr lang="es-EC" dirty="0"/>
            </a:br>
            <a:endParaRPr lang="es-EC" dirty="0"/>
          </a:p>
        </p:txBody>
      </p:sp>
      <p:sp>
        <p:nvSpPr>
          <p:cNvPr id="3" name="Marcador de contenido 2"/>
          <p:cNvSpPr>
            <a:spLocks noGrp="1"/>
          </p:cNvSpPr>
          <p:nvPr>
            <p:ph idx="1"/>
          </p:nvPr>
        </p:nvSpPr>
        <p:spPr>
          <a:xfrm>
            <a:off x="838200" y="1361986"/>
            <a:ext cx="10515600" cy="4351338"/>
          </a:xfrm>
        </p:spPr>
        <p:txBody>
          <a:bodyPr>
            <a:normAutofit fontScale="92500" lnSpcReduction="20000"/>
          </a:bodyPr>
          <a:lstStyle/>
          <a:p>
            <a:pPr marL="0" indent="0">
              <a:buNone/>
            </a:pPr>
            <a:r>
              <a:rPr lang="es-ES" b="1" dirty="0">
                <a:latin typeface="Times New Roman" panose="02020603050405020304" pitchFamily="18" charset="0"/>
                <a:cs typeface="Times New Roman" panose="02020603050405020304" pitchFamily="18" charset="0"/>
              </a:rPr>
              <a:t>Dominio:</a:t>
            </a:r>
            <a:r>
              <a:rPr lang="es-ES" b="1" i="1" dirty="0">
                <a:latin typeface="Times New Roman" panose="02020603050405020304" pitchFamily="18" charset="0"/>
                <a:cs typeface="Times New Roman" panose="02020603050405020304" pitchFamily="18" charset="0"/>
              </a:rPr>
              <a:t> </a:t>
            </a:r>
            <a:r>
              <a:rPr lang="es-ES" b="1" dirty="0">
                <a:latin typeface="Times New Roman" panose="02020603050405020304" pitchFamily="18" charset="0"/>
                <a:cs typeface="Times New Roman" panose="02020603050405020304" pitchFamily="18" charset="0"/>
              </a:rPr>
              <a:t>Gastronomía, Turismo, Economía</a:t>
            </a:r>
            <a:endParaRPr lang="es-EC" dirty="0">
              <a:latin typeface="Times New Roman" panose="02020603050405020304" pitchFamily="18" charset="0"/>
              <a:cs typeface="Times New Roman" panose="02020603050405020304" pitchFamily="18" charset="0"/>
            </a:endParaRPr>
          </a:p>
          <a:p>
            <a:pPr marL="0" indent="0">
              <a:buNone/>
            </a:pPr>
            <a:r>
              <a:rPr lang="es-ES"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Tendencias de la gastronomía nacional y mundial.</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Emprendimientos en las áreas de alimentos y bebidas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Responsabilidad social en la Gestión de empresas  de hotelería gastronomía  y turismo</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Organización y dirección de empresas de alimentos y bebidas.</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Investigación histórico gastronómica de cocina ancestral , cantonal, regional , provincial o nacional </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Desarrollo, aplicación y relación  culinaria andina</a:t>
            </a:r>
            <a:endParaRPr lang="es-EC" dirty="0">
              <a:latin typeface="Times New Roman" panose="02020603050405020304" pitchFamily="18" charset="0"/>
              <a:cs typeface="Times New Roman" panose="02020603050405020304" pitchFamily="18" charset="0"/>
            </a:endParaRPr>
          </a:p>
          <a:p>
            <a:pPr lvl="0"/>
            <a:r>
              <a:rPr lang="es-ES" dirty="0">
                <a:latin typeface="Times New Roman" panose="02020603050405020304" pitchFamily="18" charset="0"/>
                <a:cs typeface="Times New Roman" panose="02020603050405020304" pitchFamily="18" charset="0"/>
              </a:rPr>
              <a:t>Desarrollo de alternativas de turismo gastronómico en la región</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832473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Estética Integral</a:t>
            </a:r>
            <a:r>
              <a:rPr lang="es-EC" dirty="0"/>
              <a:t/>
            </a:r>
            <a:br>
              <a:rPr lang="es-EC" dirty="0"/>
            </a:br>
            <a:endParaRPr lang="es-EC" dirty="0"/>
          </a:p>
        </p:txBody>
      </p:sp>
      <p:sp>
        <p:nvSpPr>
          <p:cNvPr id="3" name="Marcador de contenido 2"/>
          <p:cNvSpPr>
            <a:spLocks noGrp="1"/>
          </p:cNvSpPr>
          <p:nvPr>
            <p:ph idx="1"/>
          </p:nvPr>
        </p:nvSpPr>
        <p:spPr>
          <a:xfrm>
            <a:off x="838200" y="1258955"/>
            <a:ext cx="10515600" cy="4351338"/>
          </a:xfrm>
        </p:spPr>
        <p:txBody>
          <a:bodyPr/>
          <a:lstStyle/>
          <a:p>
            <a:pPr marL="0" indent="0">
              <a:buNone/>
            </a:pPr>
            <a:r>
              <a:rPr lang="es-EC" b="1" dirty="0">
                <a:latin typeface="Times New Roman" panose="02020603050405020304" pitchFamily="18" charset="0"/>
                <a:cs typeface="Times New Roman" panose="02020603050405020304" pitchFamily="18" charset="0"/>
              </a:rPr>
              <a:t>Dominio: Estética, Cosmetología y Nutrición</a:t>
            </a:r>
            <a:endParaRPr lang="es-EC" dirty="0">
              <a:latin typeface="Times New Roman" panose="02020603050405020304" pitchFamily="18" charset="0"/>
              <a:cs typeface="Times New Roman" panose="02020603050405020304" pitchFamily="18" charset="0"/>
            </a:endParaRPr>
          </a:p>
          <a:p>
            <a:pPr marL="0" indent="0">
              <a:buNone/>
            </a:pPr>
            <a:r>
              <a:rPr lang="es-EC"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C" dirty="0">
                <a:latin typeface="Times New Roman" panose="02020603050405020304" pitchFamily="18" charset="0"/>
                <a:cs typeface="Times New Roman" panose="02020603050405020304" pitchFamily="18" charset="0"/>
              </a:rPr>
              <a:t>Tratamientos de Cosmetología facial naturales.</a:t>
            </a:r>
          </a:p>
          <a:p>
            <a:pPr lvl="0"/>
            <a:r>
              <a:rPr lang="es-EC" dirty="0">
                <a:latin typeface="Times New Roman" panose="02020603050405020304" pitchFamily="18" charset="0"/>
                <a:cs typeface="Times New Roman" panose="02020603050405020304" pitchFamily="18" charset="0"/>
              </a:rPr>
              <a:t>Nuevas técnicas de maquillaje artístico y decorativo.</a:t>
            </a:r>
          </a:p>
          <a:p>
            <a:pPr lvl="0"/>
            <a:r>
              <a:rPr lang="es-EC" dirty="0">
                <a:latin typeface="Times New Roman" panose="02020603050405020304" pitchFamily="18" charset="0"/>
                <a:cs typeface="Times New Roman" panose="02020603050405020304" pitchFamily="18" charset="0"/>
              </a:rPr>
              <a:t>Nutrición y Estética</a:t>
            </a:r>
          </a:p>
          <a:p>
            <a:pPr lvl="0"/>
            <a:r>
              <a:rPr lang="es-EC" dirty="0">
                <a:latin typeface="Times New Roman" panose="02020603050405020304" pitchFamily="18" charset="0"/>
                <a:cs typeface="Times New Roman" panose="02020603050405020304" pitchFamily="18" charset="0"/>
              </a:rPr>
              <a:t>Emprendimiento de proyectos productivos en el ámbito de alimentación, nutrición y estética</a:t>
            </a:r>
          </a:p>
          <a:p>
            <a:pPr lvl="0"/>
            <a:r>
              <a:rPr lang="es-EC" dirty="0">
                <a:latin typeface="Times New Roman" panose="02020603050405020304" pitchFamily="18" charset="0"/>
                <a:cs typeface="Times New Roman" panose="02020603050405020304" pitchFamily="18" charset="0"/>
              </a:rPr>
              <a:t>Promoción y prevención en estética y salud para la comunidad.</a:t>
            </a:r>
          </a:p>
          <a:p>
            <a:pPr marL="0" indent="0">
              <a:buNone/>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41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Tecnología</a:t>
            </a:r>
            <a:endParaRPr lang="es-EC" dirty="0"/>
          </a:p>
        </p:txBody>
      </p:sp>
      <p:sp>
        <p:nvSpPr>
          <p:cNvPr id="3" name="Marcador de contenido 2"/>
          <p:cNvSpPr>
            <a:spLocks noGrp="1"/>
          </p:cNvSpPr>
          <p:nvPr>
            <p:ph idx="1"/>
          </p:nvPr>
        </p:nvSpPr>
        <p:spPr/>
        <p:txBody>
          <a:bodyPr>
            <a:normAutofit fontScale="77500" lnSpcReduction="20000"/>
          </a:bodyPr>
          <a:lstStyle/>
          <a:p>
            <a:pPr marL="0" indent="0">
              <a:buNone/>
            </a:pPr>
            <a:r>
              <a:rPr lang="es-EC" b="1" dirty="0">
                <a:latin typeface="Times New Roman" panose="02020603050405020304" pitchFamily="18" charset="0"/>
                <a:cs typeface="Times New Roman" panose="02020603050405020304" pitchFamily="18" charset="0"/>
              </a:rPr>
              <a:t>Dominio: Desarrollo de Software, Tecnologías de la Información y Comunicación.</a:t>
            </a:r>
            <a:endParaRPr lang="es-EC" dirty="0">
              <a:latin typeface="Times New Roman" panose="02020603050405020304" pitchFamily="18" charset="0"/>
              <a:cs typeface="Times New Roman" panose="02020603050405020304" pitchFamily="18" charset="0"/>
            </a:endParaRPr>
          </a:p>
          <a:p>
            <a:pPr marL="0" indent="0">
              <a:buNone/>
            </a:pPr>
            <a:r>
              <a:rPr lang="es-EC" b="1" dirty="0">
                <a:latin typeface="Times New Roman" panose="02020603050405020304" pitchFamily="18" charset="0"/>
                <a:cs typeface="Times New Roman" panose="02020603050405020304" pitchFamily="18" charset="0"/>
              </a:rPr>
              <a:t>Líneas:</a:t>
            </a:r>
            <a:endParaRPr lang="es-EC" dirty="0">
              <a:latin typeface="Times New Roman" panose="02020603050405020304" pitchFamily="18" charset="0"/>
              <a:cs typeface="Times New Roman" panose="02020603050405020304" pitchFamily="18" charset="0"/>
            </a:endParaRPr>
          </a:p>
          <a:p>
            <a:pPr lvl="0"/>
            <a:r>
              <a:rPr lang="es-EC" dirty="0">
                <a:latin typeface="Times New Roman" panose="02020603050405020304" pitchFamily="18" charset="0"/>
                <a:cs typeface="Times New Roman" panose="02020603050405020304" pitchFamily="18" charset="0"/>
              </a:rPr>
              <a:t>Tecnología de información para el desarrollo e inclusión de grupos objetivos determinados </a:t>
            </a:r>
          </a:p>
          <a:p>
            <a:pPr lvl="0"/>
            <a:r>
              <a:rPr lang="es-EC" dirty="0">
                <a:latin typeface="Times New Roman" panose="02020603050405020304" pitchFamily="18" charset="0"/>
                <a:cs typeface="Times New Roman" panose="02020603050405020304" pitchFamily="18" charset="0"/>
              </a:rPr>
              <a:t>Aplicación Móvil para el fortalecimiento de la educación inicial </a:t>
            </a:r>
          </a:p>
          <a:p>
            <a:pPr lvl="0"/>
            <a:r>
              <a:rPr lang="es-EC" dirty="0">
                <a:latin typeface="Times New Roman" panose="02020603050405020304" pitchFamily="18" charset="0"/>
                <a:cs typeface="Times New Roman" panose="02020603050405020304" pitchFamily="18" charset="0"/>
              </a:rPr>
              <a:t>Software empresarial para el apoyo de microempresas de economía popular y solidaria </a:t>
            </a:r>
          </a:p>
          <a:p>
            <a:pPr lvl="0"/>
            <a:r>
              <a:rPr lang="es-EC" dirty="0">
                <a:latin typeface="Times New Roman" panose="02020603050405020304" pitchFamily="18" charset="0"/>
                <a:cs typeface="Times New Roman" panose="02020603050405020304" pitchFamily="18" charset="0"/>
              </a:rPr>
              <a:t>Videojuegos para el desarrollo de potencialidades educativas en niños de educación inicial</a:t>
            </a:r>
          </a:p>
          <a:p>
            <a:pPr lvl="0"/>
            <a:r>
              <a:rPr lang="es-EC" dirty="0">
                <a:latin typeface="Times New Roman" panose="02020603050405020304" pitchFamily="18" charset="0"/>
                <a:cs typeface="Times New Roman" panose="02020603050405020304" pitchFamily="18" charset="0"/>
              </a:rPr>
              <a:t>Domótica y su aplicación en la provincia.</a:t>
            </a:r>
          </a:p>
          <a:p>
            <a:pPr lvl="0"/>
            <a:r>
              <a:rPr lang="es-EC" dirty="0">
                <a:latin typeface="Times New Roman" panose="02020603050405020304" pitchFamily="18" charset="0"/>
                <a:cs typeface="Times New Roman" panose="02020603050405020304" pitchFamily="18" charset="0"/>
              </a:rPr>
              <a:t>Creación y gestión de Software.</a:t>
            </a:r>
          </a:p>
          <a:p>
            <a:pPr lvl="0"/>
            <a:r>
              <a:rPr lang="es-EC" dirty="0">
                <a:latin typeface="Times New Roman" panose="02020603050405020304" pitchFamily="18" charset="0"/>
                <a:cs typeface="Times New Roman" panose="02020603050405020304" pitchFamily="18" charset="0"/>
              </a:rPr>
              <a:t>Organización y Propiedades de Software</a:t>
            </a:r>
          </a:p>
          <a:p>
            <a:pPr marL="0" indent="0">
              <a:buNone/>
            </a:pPr>
            <a:endParaRPr lang="es-EC" dirty="0"/>
          </a:p>
        </p:txBody>
      </p:sp>
    </p:spTree>
    <p:extLst>
      <p:ext uri="{BB962C8B-B14F-4D97-AF65-F5344CB8AC3E}">
        <p14:creationId xmlns:p14="http://schemas.microsoft.com/office/powerpoint/2010/main" val="11376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2475" y="2221149"/>
            <a:ext cx="9233262" cy="2123827"/>
          </a:xfrm>
        </p:spPr>
        <p:txBody>
          <a:bodyPr>
            <a:noAutofit/>
          </a:bodyPr>
          <a:lstStyle/>
          <a:p>
            <a:pPr algn="ctr"/>
            <a:r>
              <a:rPr lang="en-US" sz="4000" b="1" dirty="0" smtClean="0">
                <a:solidFill>
                  <a:schemeClr val="accent1">
                    <a:lumMod val="75000"/>
                  </a:schemeClr>
                </a:solidFill>
              </a:rPr>
              <a:t>MANUAL PARA LA ELABORACI</a:t>
            </a:r>
            <a:r>
              <a:rPr lang="es-EC" sz="4000" b="1" dirty="0" smtClean="0">
                <a:solidFill>
                  <a:schemeClr val="accent1">
                    <a:lumMod val="75000"/>
                  </a:schemeClr>
                </a:solidFill>
              </a:rPr>
              <a:t>ÓN DE ACTIVIDADES Y PROYECTOS DE VINCULACIÓN</a:t>
            </a:r>
            <a:endParaRPr lang="es-EC" sz="4000" b="1" dirty="0">
              <a:solidFill>
                <a:schemeClr val="accent1">
                  <a:lumMod val="75000"/>
                </a:schemeClr>
              </a:solidFill>
            </a:endParaRPr>
          </a:p>
        </p:txBody>
      </p:sp>
      <p:sp>
        <p:nvSpPr>
          <p:cNvPr id="4" name="Subtítulo 2"/>
          <p:cNvSpPr>
            <a:spLocks noGrp="1"/>
          </p:cNvSpPr>
          <p:nvPr>
            <p:ph idx="1"/>
          </p:nvPr>
        </p:nvSpPr>
        <p:spPr>
          <a:xfrm>
            <a:off x="514941" y="2169307"/>
            <a:ext cx="10515600" cy="4351338"/>
          </a:xfrm>
        </p:spPr>
        <p:txBody>
          <a:bodyPr>
            <a:normAutofit lnSpcReduction="10000"/>
          </a:bodyPr>
          <a:lstStyle/>
          <a:p>
            <a:endParaRPr lang="es-EC" dirty="0" smtClean="0">
              <a:solidFill>
                <a:schemeClr val="bg1"/>
              </a:solidFill>
            </a:endParaRPr>
          </a:p>
          <a:p>
            <a:endParaRPr lang="en-US" u="sng" dirty="0" smtClean="0">
              <a:solidFill>
                <a:schemeClr val="bg1"/>
              </a:solidFill>
            </a:endParaRPr>
          </a:p>
          <a:p>
            <a:endParaRPr lang="en-US" dirty="0">
              <a:solidFill>
                <a:schemeClr val="bg1"/>
              </a:solidFill>
            </a:endParaRPr>
          </a:p>
          <a:p>
            <a:endParaRPr lang="es-EC" dirty="0" smtClean="0">
              <a:solidFill>
                <a:schemeClr val="bg1"/>
              </a:solidFill>
            </a:endParaRPr>
          </a:p>
          <a:p>
            <a:endParaRPr lang="es-EC" dirty="0">
              <a:solidFill>
                <a:schemeClr val="bg1"/>
              </a:solidFill>
            </a:endParaRPr>
          </a:p>
          <a:p>
            <a:pPr marL="0" indent="0">
              <a:buNone/>
            </a:pPr>
            <a:r>
              <a:rPr lang="es-EC" b="1" i="1" dirty="0" smtClean="0"/>
              <a:t>Nombre autores</a:t>
            </a:r>
          </a:p>
          <a:p>
            <a:pPr marL="0" indent="0">
              <a:buNone/>
            </a:pPr>
            <a:r>
              <a:rPr lang="en-US" b="1" i="1" dirty="0" err="1" smtClean="0"/>
              <a:t>Direcci</a:t>
            </a:r>
            <a:r>
              <a:rPr lang="es-EC" b="1" i="1" dirty="0" err="1" smtClean="0"/>
              <a:t>ón</a:t>
            </a:r>
            <a:r>
              <a:rPr lang="es-EC" b="1" i="1" dirty="0" smtClean="0"/>
              <a:t> Académica.</a:t>
            </a:r>
          </a:p>
          <a:p>
            <a:pPr marL="0" indent="0">
              <a:buNone/>
            </a:pPr>
            <a:r>
              <a:rPr lang="es-EC" b="1" i="1" dirty="0" smtClean="0"/>
              <a:t>Dirección de Investigación.</a:t>
            </a:r>
          </a:p>
          <a:p>
            <a:pPr marL="0" indent="0">
              <a:buNone/>
            </a:pPr>
            <a:r>
              <a:rPr lang="es-EC" b="1" i="1" dirty="0" smtClean="0"/>
              <a:t>Dirección de Vinculación con la Sociedad</a:t>
            </a:r>
          </a:p>
        </p:txBody>
      </p:sp>
    </p:spTree>
    <p:extLst>
      <p:ext uri="{BB962C8B-B14F-4D97-AF65-F5344CB8AC3E}">
        <p14:creationId xmlns:p14="http://schemas.microsoft.com/office/powerpoint/2010/main" val="2249568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Área: Automotriz y Seguridad</a:t>
            </a:r>
            <a:r>
              <a:rPr lang="es-EC" dirty="0"/>
              <a:t/>
            </a:r>
            <a:br>
              <a:rPr lang="es-EC" dirty="0"/>
            </a:br>
            <a:endParaRPr lang="es-EC" dirty="0"/>
          </a:p>
        </p:txBody>
      </p:sp>
      <p:sp>
        <p:nvSpPr>
          <p:cNvPr id="3" name="Marcador de contenido 2"/>
          <p:cNvSpPr>
            <a:spLocks noGrp="1"/>
          </p:cNvSpPr>
          <p:nvPr>
            <p:ph idx="1"/>
          </p:nvPr>
        </p:nvSpPr>
        <p:spPr>
          <a:xfrm>
            <a:off x="838200" y="1310470"/>
            <a:ext cx="10515600" cy="4351338"/>
          </a:xfrm>
        </p:spPr>
        <p:txBody>
          <a:bodyPr>
            <a:normAutofit/>
          </a:bodyPr>
          <a:lstStyle/>
          <a:p>
            <a:pPr marL="0" indent="0">
              <a:buNone/>
            </a:pPr>
            <a:r>
              <a:rPr lang="es-EC" sz="2400" b="1" dirty="0" smtClean="0">
                <a:latin typeface="Times New Roman" panose="02020603050405020304" pitchFamily="18" charset="0"/>
                <a:cs typeface="Times New Roman" panose="02020603050405020304" pitchFamily="18" charset="0"/>
              </a:rPr>
              <a:t>Dominio</a:t>
            </a:r>
            <a:r>
              <a:rPr lang="es-EC" sz="2400" b="1" dirty="0">
                <a:latin typeface="Times New Roman" panose="02020603050405020304" pitchFamily="18" charset="0"/>
                <a:cs typeface="Times New Roman" panose="02020603050405020304" pitchFamily="18" charset="0"/>
              </a:rPr>
              <a:t>: Mecánica Automotriz, Seguridad Industrial, Economía, Administración</a:t>
            </a:r>
            <a:endParaRPr lang="es-EC" sz="2400" dirty="0">
              <a:latin typeface="Times New Roman" panose="02020603050405020304" pitchFamily="18" charset="0"/>
              <a:cs typeface="Times New Roman" panose="02020603050405020304" pitchFamily="18" charset="0"/>
            </a:endParaRPr>
          </a:p>
          <a:p>
            <a:pPr marL="0" indent="0">
              <a:buNone/>
            </a:pPr>
            <a:r>
              <a:rPr lang="es-EC" sz="2400" b="1" dirty="0">
                <a:latin typeface="Times New Roman" panose="02020603050405020304" pitchFamily="18" charset="0"/>
                <a:cs typeface="Times New Roman" panose="02020603050405020304" pitchFamily="18" charset="0"/>
              </a:rPr>
              <a:t>Líneas:</a:t>
            </a:r>
            <a:endParaRPr lang="es-EC" sz="2400" dirty="0">
              <a:latin typeface="Times New Roman" panose="02020603050405020304" pitchFamily="18" charset="0"/>
              <a:cs typeface="Times New Roman" panose="02020603050405020304" pitchFamily="18" charset="0"/>
            </a:endParaRPr>
          </a:p>
          <a:p>
            <a:pPr lvl="0"/>
            <a:r>
              <a:rPr lang="es-EC" sz="2400" dirty="0">
                <a:latin typeface="Times New Roman" panose="02020603050405020304" pitchFamily="18" charset="0"/>
                <a:cs typeface="Times New Roman" panose="02020603050405020304" pitchFamily="18" charset="0"/>
              </a:rPr>
              <a:t>Revestimientos y Recubrimientos</a:t>
            </a:r>
          </a:p>
          <a:p>
            <a:pPr lvl="0"/>
            <a:r>
              <a:rPr lang="es-EC" sz="2400" dirty="0">
                <a:latin typeface="Times New Roman" panose="02020603050405020304" pitchFamily="18" charset="0"/>
                <a:cs typeface="Times New Roman" panose="02020603050405020304" pitchFamily="18" charset="0"/>
              </a:rPr>
              <a:t>Diseño y análisis de sistemas energéticos</a:t>
            </a:r>
          </a:p>
          <a:p>
            <a:pPr lvl="0"/>
            <a:r>
              <a:rPr lang="es-EC" sz="2400" dirty="0">
                <a:latin typeface="Times New Roman" panose="02020603050405020304" pitchFamily="18" charset="0"/>
                <a:cs typeface="Times New Roman" panose="02020603050405020304" pitchFamily="18" charset="0"/>
              </a:rPr>
              <a:t>Diseño de sistemas mecánicos y </a:t>
            </a:r>
            <a:r>
              <a:rPr lang="es-EC" sz="2400" dirty="0" err="1">
                <a:latin typeface="Times New Roman" panose="02020603050405020304" pitchFamily="18" charset="0"/>
                <a:cs typeface="Times New Roman" panose="02020603050405020304" pitchFamily="18" charset="0"/>
              </a:rPr>
              <a:t>mecatrónicos</a:t>
            </a:r>
            <a:endParaRPr lang="es-EC" sz="2400" dirty="0">
              <a:latin typeface="Times New Roman" panose="02020603050405020304" pitchFamily="18" charset="0"/>
              <a:cs typeface="Times New Roman" panose="02020603050405020304" pitchFamily="18" charset="0"/>
            </a:endParaRPr>
          </a:p>
          <a:p>
            <a:pPr lvl="0" fontAlgn="base"/>
            <a:r>
              <a:rPr lang="es-EC" sz="2400" dirty="0">
                <a:latin typeface="Times New Roman" panose="02020603050405020304" pitchFamily="18" charset="0"/>
                <a:cs typeface="Times New Roman" panose="02020603050405020304" pitchFamily="18" charset="0"/>
              </a:rPr>
              <a:t>Simulación de Sistemas Mecánicos</a:t>
            </a:r>
          </a:p>
          <a:p>
            <a:pPr lvl="0" fontAlgn="base"/>
            <a:r>
              <a:rPr lang="es-EC" sz="2400" dirty="0">
                <a:latin typeface="Times New Roman" panose="02020603050405020304" pitchFamily="18" charset="0"/>
                <a:cs typeface="Times New Roman" panose="02020603050405020304" pitchFamily="18" charset="0"/>
              </a:rPr>
              <a:t>Modelación y Simulación de Sistemas </a:t>
            </a:r>
            <a:r>
              <a:rPr lang="es-EC" sz="2400" dirty="0" err="1">
                <a:latin typeface="Times New Roman" panose="02020603050405020304" pitchFamily="18" charset="0"/>
                <a:cs typeface="Times New Roman" panose="02020603050405020304" pitchFamily="18" charset="0"/>
              </a:rPr>
              <a:t>Multifísicos</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86234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600" b="1" dirty="0" smtClean="0"/>
              <a:t>METODOLOGÍA PARA REALIZAR ACTIVIDADES O PROYECTOS DE VINCULACIÓN</a:t>
            </a:r>
            <a:endParaRPr lang="es-EC" sz="3600" b="1" dirty="0"/>
          </a:p>
        </p:txBody>
      </p:sp>
      <p:sp>
        <p:nvSpPr>
          <p:cNvPr id="3" name="Marcador de contenido 2"/>
          <p:cNvSpPr>
            <a:spLocks noGrp="1"/>
          </p:cNvSpPr>
          <p:nvPr>
            <p:ph idx="1"/>
          </p:nvPr>
        </p:nvSpPr>
        <p:spPr>
          <a:xfrm>
            <a:off x="838200" y="1735931"/>
            <a:ext cx="10515600" cy="4351338"/>
          </a:xfrm>
        </p:spPr>
        <p:txBody>
          <a:bodyPr>
            <a:normAutofit/>
          </a:bodyPr>
          <a:lstStyle/>
          <a:p>
            <a:pPr marL="0" indent="0" algn="just">
              <a:lnSpc>
                <a:spcPct val="150000"/>
              </a:lnSpc>
              <a:buNone/>
            </a:pPr>
            <a:r>
              <a:rPr lang="es-EC" sz="2100" dirty="0">
                <a:latin typeface="Times New Roman" panose="02020603050405020304" pitchFamily="18" charset="0"/>
                <a:cs typeface="Times New Roman" panose="02020603050405020304" pitchFamily="18" charset="0"/>
              </a:rPr>
              <a:t>Dentro de las responsabilidades de los docentes, se encuentra el cumplimiento del modelo </a:t>
            </a:r>
            <a:r>
              <a:rPr lang="es-EC" sz="2100" dirty="0" smtClean="0">
                <a:latin typeface="Times New Roman" panose="02020603050405020304" pitchFamily="18" charset="0"/>
                <a:cs typeface="Times New Roman" panose="02020603050405020304" pitchFamily="18" charset="0"/>
              </a:rPr>
              <a:t>educativo </a:t>
            </a:r>
            <a:r>
              <a:rPr lang="es-EC" sz="2100" dirty="0">
                <a:latin typeface="Times New Roman" panose="02020603050405020304" pitchFamily="18" charset="0"/>
                <a:cs typeface="Times New Roman" panose="02020603050405020304" pitchFamily="18" charset="0"/>
              </a:rPr>
              <a:t>enfocado al desarrollo de Competencias y Aprendizajes Basados en Proyectos - ABP, empleando la andragogía como el conjunto de recursos didácticos para la enseñanza con un método Socrático como base del desarrollo de competencias y habilidades de cada carrera. </a:t>
            </a:r>
            <a:endParaRPr lang="en-US" sz="21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100" dirty="0">
                <a:latin typeface="Times New Roman" panose="02020603050405020304" pitchFamily="18" charset="0"/>
                <a:cs typeface="Times New Roman" panose="02020603050405020304" pitchFamily="18" charset="0"/>
              </a:rPr>
              <a:t> </a:t>
            </a:r>
            <a:r>
              <a:rPr lang="es-EC" sz="2100" dirty="0" smtClean="0">
                <a:latin typeface="Times New Roman" panose="02020603050405020304" pitchFamily="18" charset="0"/>
                <a:cs typeface="Times New Roman" panose="02020603050405020304" pitchFamily="18" charset="0"/>
              </a:rPr>
              <a:t>El mismo </a:t>
            </a:r>
            <a:r>
              <a:rPr lang="es-EC" sz="2100" dirty="0">
                <a:latin typeface="Times New Roman" panose="02020603050405020304" pitchFamily="18" charset="0"/>
                <a:cs typeface="Times New Roman" panose="02020603050405020304" pitchFamily="18" charset="0"/>
              </a:rPr>
              <a:t>que se ha vinculado al desarrollo de actividades o proyectos de vinculación. El objetivo es que el estudiante relacione con los contenidos teóricos a su práctica profesional, a partir del diseño y ejecución de actividades o proyectos de vinculación</a:t>
            </a:r>
          </a:p>
          <a:p>
            <a:pPr marL="0" indent="0">
              <a:buNone/>
            </a:pPr>
            <a:endParaRPr lang="es-EC" dirty="0"/>
          </a:p>
        </p:txBody>
      </p:sp>
    </p:spTree>
    <p:extLst>
      <p:ext uri="{BB962C8B-B14F-4D97-AF65-F5344CB8AC3E}">
        <p14:creationId xmlns:p14="http://schemas.microsoft.com/office/powerpoint/2010/main" val="2766254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68700"/>
            <a:ext cx="7772400" cy="1325563"/>
          </a:xfrm>
        </p:spPr>
        <p:txBody>
          <a:bodyPr>
            <a:normAutofit/>
          </a:bodyPr>
          <a:lstStyle/>
          <a:p>
            <a:pPr algn="just"/>
            <a:r>
              <a:rPr lang="es-EC" sz="3200" b="1" dirty="0"/>
              <a:t>METODOLOGÍA PARA REALIZAR ACTIVIDADES DE VINCULACIÓN</a:t>
            </a:r>
            <a:endParaRPr lang="es-EC" sz="3200" dirty="0"/>
          </a:p>
        </p:txBody>
      </p:sp>
      <p:sp>
        <p:nvSpPr>
          <p:cNvPr id="3" name="Marcador de contenido 2"/>
          <p:cNvSpPr>
            <a:spLocks noGrp="1"/>
          </p:cNvSpPr>
          <p:nvPr>
            <p:ph idx="1"/>
          </p:nvPr>
        </p:nvSpPr>
        <p:spPr>
          <a:xfrm>
            <a:off x="618186" y="1378039"/>
            <a:ext cx="11025174" cy="4798924"/>
          </a:xfrm>
        </p:spPr>
        <p:txBody>
          <a:bodyPr>
            <a:normAutofit fontScale="25000" lnSpcReduction="20000"/>
          </a:bodyPr>
          <a:lstStyle/>
          <a:p>
            <a:pPr marL="0" indent="0" algn="just">
              <a:lnSpc>
                <a:spcPct val="170000"/>
              </a:lnSpc>
              <a:buNone/>
            </a:pPr>
            <a:r>
              <a:rPr lang="es-EC" sz="5600" dirty="0" smtClean="0">
                <a:latin typeface="Times New Roman" panose="02020603050405020304" pitchFamily="18" charset="0"/>
                <a:cs typeface="Times New Roman" panose="02020603050405020304" pitchFamily="18" charset="0"/>
              </a:rPr>
              <a:t>El docente </a:t>
            </a:r>
            <a:r>
              <a:rPr lang="es-EC" sz="5600" dirty="0">
                <a:latin typeface="Times New Roman" panose="02020603050405020304" pitchFamily="18" charset="0"/>
                <a:cs typeface="Times New Roman" panose="02020603050405020304" pitchFamily="18" charset="0"/>
              </a:rPr>
              <a:t>debe </a:t>
            </a:r>
            <a:r>
              <a:rPr lang="es-EC" sz="5600" dirty="0" smtClean="0">
                <a:latin typeface="Times New Roman" panose="02020603050405020304" pitchFamily="18" charset="0"/>
                <a:cs typeface="Times New Roman" panose="02020603050405020304" pitchFamily="18" charset="0"/>
              </a:rPr>
              <a:t>planificar  la asignatura a </a:t>
            </a:r>
            <a:r>
              <a:rPr lang="es-EC" sz="5600" dirty="0">
                <a:latin typeface="Times New Roman" panose="02020603050405020304" pitchFamily="18" charset="0"/>
                <a:cs typeface="Times New Roman" panose="02020603050405020304" pitchFamily="18" charset="0"/>
              </a:rPr>
              <a:t>partir </a:t>
            </a:r>
            <a:r>
              <a:rPr lang="es-EC" sz="5600" dirty="0" smtClean="0">
                <a:latin typeface="Times New Roman" panose="02020603050405020304" pitchFamily="18" charset="0"/>
                <a:cs typeface="Times New Roman" panose="02020603050405020304" pitchFamily="18" charset="0"/>
              </a:rPr>
              <a:t>de la ejecución de la actividad de vinculación, con las siguientes consideraciones: </a:t>
            </a:r>
            <a:endParaRPr lang="es-EC" sz="5600" dirty="0">
              <a:latin typeface="Times New Roman" panose="02020603050405020304" pitchFamily="18" charset="0"/>
              <a:cs typeface="Times New Roman" panose="02020603050405020304" pitchFamily="18" charset="0"/>
            </a:endParaRPr>
          </a:p>
          <a:p>
            <a:pPr marL="0" indent="0" algn="just">
              <a:lnSpc>
                <a:spcPct val="170000"/>
              </a:lnSpc>
              <a:buNone/>
            </a:pPr>
            <a:r>
              <a:rPr lang="es-EC" sz="5600" dirty="0" smtClean="0">
                <a:latin typeface="Times New Roman" panose="02020603050405020304" pitchFamily="18" charset="0"/>
                <a:cs typeface="Times New Roman" panose="02020603050405020304" pitchFamily="18" charset="0"/>
              </a:rPr>
              <a:t>1.- La Dirección Académica envía la planificación académica con carga horaria de inicio del periodo académico a </a:t>
            </a:r>
            <a:r>
              <a:rPr lang="es-EC" sz="5600" dirty="0">
                <a:latin typeface="Times New Roman" panose="02020603050405020304" pitchFamily="18" charset="0"/>
                <a:cs typeface="Times New Roman" panose="02020603050405020304" pitchFamily="18" charset="0"/>
              </a:rPr>
              <a:t>l</a:t>
            </a:r>
            <a:r>
              <a:rPr lang="es-EC" sz="5600" dirty="0" smtClean="0">
                <a:latin typeface="Times New Roman" panose="02020603050405020304" pitchFamily="18" charset="0"/>
                <a:cs typeface="Times New Roman" panose="02020603050405020304" pitchFamily="18" charset="0"/>
              </a:rPr>
              <a:t>a Dirección de Investigación </a:t>
            </a:r>
          </a:p>
          <a:p>
            <a:pPr marL="0" indent="0" algn="just">
              <a:lnSpc>
                <a:spcPct val="170000"/>
              </a:lnSpc>
              <a:buNone/>
            </a:pPr>
            <a:r>
              <a:rPr lang="es-EC" sz="5600" dirty="0" smtClean="0">
                <a:latin typeface="Times New Roman" panose="02020603050405020304" pitchFamily="18" charset="0"/>
                <a:cs typeface="Times New Roman" panose="02020603050405020304" pitchFamily="18" charset="0"/>
              </a:rPr>
              <a:t>2.- La Dirección de Investigación en la matriz de planificación de actividades, proyectos y producciones técnicas, plantea dominios, líneas, y problemas y define tipo de vinculación.</a:t>
            </a:r>
          </a:p>
          <a:p>
            <a:pPr marL="0" indent="0" algn="just">
              <a:lnSpc>
                <a:spcPct val="170000"/>
              </a:lnSpc>
              <a:buNone/>
            </a:pPr>
            <a:r>
              <a:rPr lang="es-EC" sz="5600" dirty="0">
                <a:latin typeface="Times New Roman" panose="02020603050405020304" pitchFamily="18" charset="0"/>
                <a:cs typeface="Times New Roman" panose="02020603050405020304" pitchFamily="18" charset="0"/>
              </a:rPr>
              <a:t>3</a:t>
            </a:r>
            <a:r>
              <a:rPr lang="es-EC" sz="5600" dirty="0" smtClean="0">
                <a:latin typeface="Times New Roman" panose="02020603050405020304" pitchFamily="18" charset="0"/>
                <a:cs typeface="Times New Roman" panose="02020603050405020304" pitchFamily="18" charset="0"/>
              </a:rPr>
              <a:t>.- La Dirección de Investigación envía a coordinadores para que ejecute la planificación de producciones técnicas y/o vinculación.</a:t>
            </a:r>
          </a:p>
          <a:p>
            <a:pPr marL="0" indent="0" algn="just">
              <a:lnSpc>
                <a:spcPct val="170000"/>
              </a:lnSpc>
              <a:buNone/>
            </a:pPr>
            <a:r>
              <a:rPr lang="es-EC" sz="5600" dirty="0" smtClean="0">
                <a:latin typeface="Times New Roman" panose="02020603050405020304" pitchFamily="18" charset="0"/>
                <a:cs typeface="Times New Roman" panose="02020603050405020304" pitchFamily="18" charset="0"/>
              </a:rPr>
              <a:t>4.-. Coordinadores envían a docentes para que definan tema de actividad, proyecto y/o producción.</a:t>
            </a:r>
          </a:p>
          <a:p>
            <a:pPr marL="0" indent="0" algn="just">
              <a:lnSpc>
                <a:spcPct val="170000"/>
              </a:lnSpc>
              <a:buNone/>
            </a:pPr>
            <a:r>
              <a:rPr lang="es-EC" sz="5600" dirty="0">
                <a:latin typeface="Times New Roman" panose="02020603050405020304" pitchFamily="18" charset="0"/>
                <a:cs typeface="Times New Roman" panose="02020603050405020304" pitchFamily="18" charset="0"/>
              </a:rPr>
              <a:t>5</a:t>
            </a:r>
            <a:r>
              <a:rPr lang="es-EC" sz="5600" dirty="0" smtClean="0">
                <a:latin typeface="Times New Roman" panose="02020603050405020304" pitchFamily="18" charset="0"/>
                <a:cs typeface="Times New Roman" panose="02020603050405020304" pitchFamily="18" charset="0"/>
              </a:rPr>
              <a:t>.- Docentes indican temas y modalidad de ejecución para que sean aprobados.</a:t>
            </a:r>
          </a:p>
          <a:p>
            <a:pPr marL="0" indent="0" algn="just">
              <a:lnSpc>
                <a:spcPct val="170000"/>
              </a:lnSpc>
              <a:buNone/>
            </a:pPr>
            <a:r>
              <a:rPr lang="es-EC" sz="5600" dirty="0" smtClean="0">
                <a:latin typeface="Times New Roman" panose="02020603050405020304" pitchFamily="18" charset="0"/>
                <a:cs typeface="Times New Roman" panose="02020603050405020304" pitchFamily="18" charset="0"/>
              </a:rPr>
              <a:t>6.- Dirección de Investigación aprueba o niega temas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370373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METODOLOGÍA PARA REALIZAR ACTIVIDADES DE VINCULACIÓN</a:t>
            </a:r>
            <a:endParaRPr lang="es-EC" dirty="0"/>
          </a:p>
        </p:txBody>
      </p:sp>
      <p:sp>
        <p:nvSpPr>
          <p:cNvPr id="3" name="Marcador de contenido 2"/>
          <p:cNvSpPr>
            <a:spLocks noGrp="1"/>
          </p:cNvSpPr>
          <p:nvPr>
            <p:ph idx="1"/>
          </p:nvPr>
        </p:nvSpPr>
        <p:spPr/>
        <p:txBody>
          <a:bodyPr>
            <a:normAutofit fontScale="62500" lnSpcReduction="20000"/>
          </a:bodyPr>
          <a:lstStyle/>
          <a:p>
            <a:pPr marL="0" indent="0" algn="just">
              <a:lnSpc>
                <a:spcPct val="170000"/>
              </a:lnSpc>
              <a:buNone/>
            </a:pPr>
            <a:r>
              <a:rPr lang="es-EC" dirty="0" smtClean="0">
                <a:latin typeface="Times New Roman" panose="02020603050405020304" pitchFamily="18" charset="0"/>
                <a:cs typeface="Times New Roman" panose="02020603050405020304" pitchFamily="18" charset="0"/>
              </a:rPr>
              <a:t>7.- </a:t>
            </a:r>
            <a:r>
              <a:rPr lang="es-EC" dirty="0">
                <a:latin typeface="Times New Roman" panose="02020603050405020304" pitchFamily="18" charset="0"/>
                <a:cs typeface="Times New Roman" panose="02020603050405020304" pitchFamily="18" charset="0"/>
              </a:rPr>
              <a:t>Las actividades deben ser realizadas por grupos establecidos por el docente, dependiendo de la complejidad de la misma, </a:t>
            </a:r>
            <a:endParaRPr lang="es-EC"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s-EC" dirty="0" smtClean="0">
                <a:latin typeface="Times New Roman" panose="02020603050405020304" pitchFamily="18" charset="0"/>
                <a:cs typeface="Times New Roman" panose="02020603050405020304" pitchFamily="18" charset="0"/>
              </a:rPr>
              <a:t>8.- El docente en la matriz debe indicar: número </a:t>
            </a:r>
            <a:r>
              <a:rPr lang="es-EC" dirty="0">
                <a:latin typeface="Times New Roman" panose="02020603050405020304" pitchFamily="18" charset="0"/>
                <a:cs typeface="Times New Roman" panose="02020603050405020304" pitchFamily="18" charset="0"/>
              </a:rPr>
              <a:t>de estudiantes, nombres de estudiantes por cada actividad, </a:t>
            </a:r>
            <a:r>
              <a:rPr lang="es-EC" dirty="0" smtClean="0">
                <a:latin typeface="Times New Roman" panose="02020603050405020304" pitchFamily="18" charset="0"/>
                <a:cs typeface="Times New Roman" panose="02020603050405020304" pitchFamily="18" charset="0"/>
              </a:rPr>
              <a:t>lugar donde se va ejecutar, beneficiarios</a:t>
            </a:r>
          </a:p>
          <a:p>
            <a:pPr marL="0" indent="0" algn="just">
              <a:lnSpc>
                <a:spcPct val="170000"/>
              </a:lnSpc>
              <a:buNone/>
            </a:pPr>
            <a:r>
              <a:rPr lang="es-EC" dirty="0">
                <a:latin typeface="Times New Roman" panose="02020603050405020304" pitchFamily="18" charset="0"/>
                <a:cs typeface="Times New Roman" panose="02020603050405020304" pitchFamily="18" charset="0"/>
              </a:rPr>
              <a:t>9</a:t>
            </a:r>
            <a:r>
              <a:rPr lang="es-EC" dirty="0" smtClean="0">
                <a:latin typeface="Times New Roman" panose="02020603050405020304" pitchFamily="18" charset="0"/>
                <a:cs typeface="Times New Roman" panose="02020603050405020304" pitchFamily="18" charset="0"/>
              </a:rPr>
              <a:t>.- </a:t>
            </a:r>
            <a:r>
              <a:rPr lang="es-EC" dirty="0">
                <a:latin typeface="Times New Roman" panose="02020603050405020304" pitchFamily="18" charset="0"/>
                <a:cs typeface="Times New Roman" panose="02020603050405020304" pitchFamily="18" charset="0"/>
              </a:rPr>
              <a:t>Los trabajos de la asignatura deben relacionarse  con los documentos que debe presentar para evidenciar la ejecución de la actividad de vinculación. Donde se evidencie la ejecución de la correlación, que es una técnica estadística usada para determinar la relación entre dos o más variables.  La correlación puede ser de al menos dos </a:t>
            </a:r>
            <a:r>
              <a:rPr lang="es-EC" dirty="0" smtClean="0">
                <a:latin typeface="Times New Roman" panose="02020603050405020304" pitchFamily="18" charset="0"/>
                <a:cs typeface="Times New Roman" panose="02020603050405020304" pitchFamily="18" charset="0"/>
              </a:rPr>
              <a:t>variables, es </a:t>
            </a:r>
            <a:r>
              <a:rPr lang="es-EC" dirty="0">
                <a:latin typeface="Times New Roman" panose="02020603050405020304" pitchFamily="18" charset="0"/>
                <a:cs typeface="Times New Roman" panose="02020603050405020304" pitchFamily="18" charset="0"/>
              </a:rPr>
              <a:t>decir, se considera que dos variables cuantitativas están correlacionadas cuando los valores de una de ellas varían sistemáticamente con respecto a los valores de la otra. </a:t>
            </a:r>
            <a:endParaRPr lang="es-EC" dirty="0"/>
          </a:p>
        </p:txBody>
      </p:sp>
    </p:spTree>
    <p:extLst>
      <p:ext uri="{BB962C8B-B14F-4D97-AF65-F5344CB8AC3E}">
        <p14:creationId xmlns:p14="http://schemas.microsoft.com/office/powerpoint/2010/main" val="1426702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b="1" dirty="0"/>
              <a:t>METODOLOGÍA PARA REALIZAR ACTIVIDADES DE VINCULACIÓN</a:t>
            </a:r>
            <a:endParaRPr lang="es-EC" sz="2800" dirty="0"/>
          </a:p>
        </p:txBody>
      </p:sp>
      <p:sp>
        <p:nvSpPr>
          <p:cNvPr id="3" name="Marcador de contenido 2"/>
          <p:cNvSpPr>
            <a:spLocks noGrp="1"/>
          </p:cNvSpPr>
          <p:nvPr>
            <p:ph idx="1"/>
          </p:nvPr>
        </p:nvSpPr>
        <p:spPr/>
        <p:txBody>
          <a:bodyPr>
            <a:normAutofit fontScale="77500" lnSpcReduction="20000"/>
          </a:bodyPr>
          <a:lstStyle/>
          <a:p>
            <a:pPr marL="0" indent="0" algn="just">
              <a:lnSpc>
                <a:spcPct val="170000"/>
              </a:lnSpc>
              <a:buNone/>
            </a:pPr>
            <a:r>
              <a:rPr lang="es-EC" dirty="0" smtClean="0">
                <a:latin typeface="Times New Roman" panose="02020603050405020304" pitchFamily="18" charset="0"/>
                <a:cs typeface="Times New Roman" panose="02020603050405020304" pitchFamily="18" charset="0"/>
              </a:rPr>
              <a:t>10.- </a:t>
            </a:r>
            <a:r>
              <a:rPr lang="es-EC" dirty="0">
                <a:latin typeface="Times New Roman" panose="02020603050405020304" pitchFamily="18" charset="0"/>
                <a:cs typeface="Times New Roman" panose="02020603050405020304" pitchFamily="18" charset="0"/>
              </a:rPr>
              <a:t>Durante el módulo </a:t>
            </a:r>
            <a:r>
              <a:rPr lang="es-EC" dirty="0" smtClean="0">
                <a:latin typeface="Times New Roman" panose="02020603050405020304" pitchFamily="18" charset="0"/>
                <a:cs typeface="Times New Roman" panose="02020603050405020304" pitchFamily="18" charset="0"/>
              </a:rPr>
              <a:t>el docente deberá realizar la revisión de todos los documentos indicados en este manual para el caso de actividad, proyecto o producción técnica por parte del docente, quien deberá enviar en digital y en físico a la Dirección de Vinculación, para que proceda a la verificación final.</a:t>
            </a:r>
            <a:endParaRPr lang="es-EC" dirty="0">
              <a:latin typeface="Times New Roman" panose="02020603050405020304" pitchFamily="18" charset="0"/>
              <a:cs typeface="Times New Roman" panose="02020603050405020304" pitchFamily="18" charset="0"/>
            </a:endParaRPr>
          </a:p>
          <a:p>
            <a:pPr marL="0" indent="0" algn="just">
              <a:lnSpc>
                <a:spcPct val="170000"/>
              </a:lnSpc>
              <a:buNone/>
            </a:pPr>
            <a:r>
              <a:rPr lang="es-EC" dirty="0" smtClean="0">
                <a:latin typeface="Times New Roman" panose="02020603050405020304" pitchFamily="18" charset="0"/>
                <a:cs typeface="Times New Roman" panose="02020603050405020304" pitchFamily="18" charset="0"/>
              </a:rPr>
              <a:t>11.- La Dirección de Vinculación es la responsable de verificación que las actividades de vinculación cuenten con todos los documentos de acuerdo al presente Manual, además de indicar en la matriz la aprobación correspondiente. Es con esta aprobación, que se procede al pago</a:t>
            </a:r>
            <a:r>
              <a:rPr lang="es-EC" sz="3200" dirty="0">
                <a:latin typeface="Times New Roman" panose="02020603050405020304" pitchFamily="18" charset="0"/>
                <a:cs typeface="Times New Roman" panose="02020603050405020304" pitchFamily="18" charset="0"/>
              </a:rPr>
              <a:t> </a:t>
            </a:r>
            <a:r>
              <a:rPr lang="es-EC" sz="3200" dirty="0" smtClean="0">
                <a:latin typeface="Times New Roman" panose="02020603050405020304" pitchFamily="18" charset="0"/>
                <a:cs typeface="Times New Roman" panose="02020603050405020304" pitchFamily="18" charset="0"/>
              </a:rPr>
              <a:t>del módulo del docente</a:t>
            </a:r>
            <a:endParaRPr lang="es-EC" sz="32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118929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5924" y="230065"/>
            <a:ext cx="8177011" cy="1325563"/>
          </a:xfrm>
        </p:spPr>
        <p:txBody>
          <a:bodyPr>
            <a:normAutofit/>
          </a:bodyPr>
          <a:lstStyle/>
          <a:p>
            <a:r>
              <a:rPr lang="es-EC" sz="2800" b="1" dirty="0" smtClean="0"/>
              <a:t>METODOLOGÍA PARA REALIZAR PROYECTOS DE VINCULACIÓN</a:t>
            </a:r>
            <a:endParaRPr lang="es-EC" sz="2800" dirty="0"/>
          </a:p>
        </p:txBody>
      </p:sp>
      <p:sp>
        <p:nvSpPr>
          <p:cNvPr id="3" name="Marcador de contenido 2"/>
          <p:cNvSpPr>
            <a:spLocks noGrp="1"/>
          </p:cNvSpPr>
          <p:nvPr>
            <p:ph idx="1"/>
          </p:nvPr>
        </p:nvSpPr>
        <p:spPr>
          <a:xfrm>
            <a:off x="335924" y="1343606"/>
            <a:ext cx="10631510" cy="4956186"/>
          </a:xfrm>
        </p:spPr>
        <p:txBody>
          <a:bodyPr>
            <a:noAutofit/>
          </a:bodyPr>
          <a:lstStyle/>
          <a:p>
            <a:pPr marL="0" indent="0" algn="just">
              <a:lnSpc>
                <a:spcPct val="100000"/>
              </a:lnSpc>
              <a:buNone/>
            </a:pPr>
            <a:r>
              <a:rPr lang="es-EC" sz="2000" dirty="0" smtClean="0">
                <a:latin typeface="Times New Roman" panose="02020603050405020304" pitchFamily="18" charset="0"/>
                <a:cs typeface="Times New Roman" panose="02020603050405020304" pitchFamily="18" charset="0"/>
              </a:rPr>
              <a:t>Para el caso de proyectos de vinculación, se debe realizar la coordinación con tres docentes de tres materias que se interrelacionan en un semestre, con el fin de poder ejecutar de mejor forma el proyecto, por lo que, se deben realizar las siguientes acciones:</a:t>
            </a:r>
            <a:endParaRPr lang="es-EC" sz="2000" dirty="0">
              <a:latin typeface="Times New Roman" panose="02020603050405020304" pitchFamily="18" charset="0"/>
              <a:cs typeface="Times New Roman" panose="02020603050405020304" pitchFamily="18" charset="0"/>
            </a:endParaRPr>
          </a:p>
          <a:p>
            <a:pPr marL="0" indent="0" algn="just">
              <a:lnSpc>
                <a:spcPct val="170000"/>
              </a:lnSpc>
              <a:buNone/>
            </a:pPr>
            <a:r>
              <a:rPr lang="es-EC" sz="2000" dirty="0">
                <a:latin typeface="Times New Roman" panose="02020603050405020304" pitchFamily="18" charset="0"/>
                <a:cs typeface="Times New Roman" panose="02020603050405020304" pitchFamily="18" charset="0"/>
              </a:rPr>
              <a:t>1.- La Dirección Académica envía la planificación académica con carga horaria de inicio del periodo académico a la Dirección de Investigación </a:t>
            </a:r>
          </a:p>
          <a:p>
            <a:pPr marL="0" indent="0" algn="just">
              <a:lnSpc>
                <a:spcPct val="170000"/>
              </a:lnSpc>
              <a:buNone/>
            </a:pPr>
            <a:r>
              <a:rPr lang="es-EC" sz="2000" dirty="0">
                <a:latin typeface="Times New Roman" panose="02020603050405020304" pitchFamily="18" charset="0"/>
                <a:cs typeface="Times New Roman" panose="02020603050405020304" pitchFamily="18" charset="0"/>
              </a:rPr>
              <a:t>2.- La Dirección de Investigación en la matriz de planificación de actividades, proyectos y producciones técnicas, plantea dominios, líneas, y problemas y define tipo de vinculación.</a:t>
            </a:r>
          </a:p>
          <a:p>
            <a:pPr marL="0" indent="0" algn="just">
              <a:lnSpc>
                <a:spcPct val="170000"/>
              </a:lnSpc>
              <a:buNone/>
            </a:pPr>
            <a:r>
              <a:rPr lang="es-EC" sz="2000" dirty="0">
                <a:latin typeface="Times New Roman" panose="02020603050405020304" pitchFamily="18" charset="0"/>
                <a:cs typeface="Times New Roman" panose="02020603050405020304" pitchFamily="18" charset="0"/>
              </a:rPr>
              <a:t>3.- La Dirección de Investigación envía a coordinadores para que ejecute la planificación de producciones técnicas y/o vinculación</a:t>
            </a:r>
            <a:r>
              <a:rPr lang="es-EC" sz="2000" dirty="0" smtClean="0">
                <a:latin typeface="Times New Roman" panose="02020603050405020304" pitchFamily="18" charset="0"/>
                <a:cs typeface="Times New Roman" panose="02020603050405020304" pitchFamily="18" charset="0"/>
              </a:rPr>
              <a:t>.</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47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701" y="449006"/>
            <a:ext cx="7772400" cy="916156"/>
          </a:xfrm>
        </p:spPr>
        <p:txBody>
          <a:bodyPr>
            <a:normAutofit fontScale="90000"/>
          </a:bodyPr>
          <a:lstStyle/>
          <a:p>
            <a:r>
              <a:rPr lang="es-EC" sz="3600" b="1" dirty="0"/>
              <a:t>METODOLOGÍA PARA REALIZAR PROYECTOS DE VINCULACIÓN</a:t>
            </a:r>
            <a:endParaRPr lang="es-EC" sz="3600" dirty="0"/>
          </a:p>
        </p:txBody>
      </p:sp>
      <p:sp>
        <p:nvSpPr>
          <p:cNvPr id="3" name="Marcador de contenido 2"/>
          <p:cNvSpPr>
            <a:spLocks noGrp="1"/>
          </p:cNvSpPr>
          <p:nvPr>
            <p:ph idx="1"/>
          </p:nvPr>
        </p:nvSpPr>
        <p:spPr>
          <a:xfrm>
            <a:off x="669701" y="1468192"/>
            <a:ext cx="10696977" cy="4992107"/>
          </a:xfrm>
        </p:spPr>
        <p:txBody>
          <a:bodyPr>
            <a:normAutofit/>
          </a:bodyPr>
          <a:lstStyle/>
          <a:p>
            <a:pPr marL="0" indent="0" algn="just">
              <a:lnSpc>
                <a:spcPct val="170000"/>
              </a:lnSpc>
              <a:buNone/>
            </a:pPr>
            <a:r>
              <a:rPr lang="es-EC" sz="1600" dirty="0" smtClean="0">
                <a:latin typeface="Times New Roman" panose="02020603050405020304" pitchFamily="18" charset="0"/>
                <a:cs typeface="Times New Roman" panose="02020603050405020304" pitchFamily="18" charset="0"/>
              </a:rPr>
              <a:t>4.-. Coordinadores envían a docentes para que definan tema de actividad, proyecto y/o producción.</a:t>
            </a:r>
          </a:p>
          <a:p>
            <a:pPr marL="0" indent="0" algn="just">
              <a:lnSpc>
                <a:spcPct val="170000"/>
              </a:lnSpc>
              <a:buNone/>
            </a:pPr>
            <a:r>
              <a:rPr lang="es-EC" sz="1600" dirty="0" smtClean="0">
                <a:latin typeface="Times New Roman" panose="02020603050405020304" pitchFamily="18" charset="0"/>
                <a:cs typeface="Times New Roman" panose="02020603050405020304" pitchFamily="18" charset="0"/>
              </a:rPr>
              <a:t>5</a:t>
            </a:r>
            <a:r>
              <a:rPr lang="es-EC" sz="1600" dirty="0">
                <a:latin typeface="Times New Roman" panose="02020603050405020304" pitchFamily="18" charset="0"/>
                <a:cs typeface="Times New Roman" panose="02020603050405020304" pitchFamily="18" charset="0"/>
              </a:rPr>
              <a:t>.- Docentes indican temas y modalidad de ejecución para que sean aprobados.</a:t>
            </a:r>
          </a:p>
          <a:p>
            <a:pPr marL="0" indent="0" algn="just">
              <a:lnSpc>
                <a:spcPct val="170000"/>
              </a:lnSpc>
              <a:buNone/>
            </a:pPr>
            <a:r>
              <a:rPr lang="es-EC" sz="1600" dirty="0">
                <a:latin typeface="Times New Roman" panose="02020603050405020304" pitchFamily="18" charset="0"/>
                <a:cs typeface="Times New Roman" panose="02020603050405020304" pitchFamily="18" charset="0"/>
              </a:rPr>
              <a:t>6.- Dirección de Investigación aprueba o niega temas</a:t>
            </a:r>
          </a:p>
          <a:p>
            <a:pPr marL="0" indent="0" algn="just">
              <a:lnSpc>
                <a:spcPct val="100000"/>
              </a:lnSpc>
              <a:buNone/>
            </a:pPr>
            <a:r>
              <a:rPr lang="es-EC" sz="1600" dirty="0">
                <a:latin typeface="Times New Roman" panose="02020603050405020304" pitchFamily="18" charset="0"/>
                <a:cs typeface="Times New Roman" panose="02020603050405020304" pitchFamily="18" charset="0"/>
              </a:rPr>
              <a:t>7</a:t>
            </a:r>
            <a:r>
              <a:rPr lang="es-EC" sz="1600" dirty="0" smtClean="0">
                <a:latin typeface="Times New Roman" panose="02020603050405020304" pitchFamily="18" charset="0"/>
                <a:cs typeface="Times New Roman" panose="02020603050405020304" pitchFamily="18" charset="0"/>
              </a:rPr>
              <a:t>.- </a:t>
            </a:r>
            <a:r>
              <a:rPr lang="es-EC" sz="1600" dirty="0">
                <a:latin typeface="Times New Roman" panose="02020603050405020304" pitchFamily="18" charset="0"/>
                <a:cs typeface="Times New Roman" panose="02020603050405020304" pitchFamily="18" charset="0"/>
              </a:rPr>
              <a:t>Los trabajos de la asignatura deben relacionarse  con los documentos que debe presentar para evidenciar la ejecución </a:t>
            </a:r>
            <a:r>
              <a:rPr lang="es-EC" sz="1600" dirty="0" smtClean="0">
                <a:latin typeface="Times New Roman" panose="02020603050405020304" pitchFamily="18" charset="0"/>
                <a:cs typeface="Times New Roman" panose="02020603050405020304" pitchFamily="18" charset="0"/>
              </a:rPr>
              <a:t>del proyecto. </a:t>
            </a:r>
            <a:r>
              <a:rPr lang="es-EC" sz="1600" dirty="0">
                <a:latin typeface="Times New Roman" panose="02020603050405020304" pitchFamily="18" charset="0"/>
                <a:cs typeface="Times New Roman" panose="02020603050405020304" pitchFamily="18" charset="0"/>
              </a:rPr>
              <a:t>Donde se evidencie la ejecución de la correlación, que es una técnica estadística usada para determinar la relación entre dos o más variables.  La correlación puede ser de al menos dos variables. Es decir, se considera que dos variables cuantitativas están correlacionadas cuando los valores de una de ellas varían sistemáticamente con respecto a los valores de la otra. Las variables, son los conceptos que forman enunciados de un tipo particular denominado hipótesis. Fenómeno a la que se le va a evaluar su capacidad para influir, incidir o afectar a otras variables</a:t>
            </a:r>
            <a:r>
              <a:rPr lang="es-EC" sz="1600" dirty="0" smtClean="0">
                <a:latin typeface="Times New Roman" panose="02020603050405020304" pitchFamily="18" charset="0"/>
                <a:cs typeface="Times New Roman" panose="02020603050405020304" pitchFamily="18" charset="0"/>
              </a:rPr>
              <a:t>. Por </a:t>
            </a:r>
            <a:r>
              <a:rPr lang="es-EC" sz="1600" dirty="0">
                <a:latin typeface="Times New Roman" panose="02020603050405020304" pitchFamily="18" charset="0"/>
                <a:cs typeface="Times New Roman" panose="02020603050405020304" pitchFamily="18" charset="0"/>
              </a:rPr>
              <a:t>lo cual, la entrega de documentos para el caso de proyectos de vinculación será:</a:t>
            </a:r>
          </a:p>
          <a:p>
            <a:pPr marL="457200" lvl="1" indent="0" algn="just">
              <a:lnSpc>
                <a:spcPct val="100000"/>
              </a:lnSpc>
              <a:buNone/>
            </a:pPr>
            <a:r>
              <a:rPr lang="es-EC" sz="1600" dirty="0">
                <a:latin typeface="Times New Roman" panose="02020603050405020304" pitchFamily="18" charset="0"/>
                <a:cs typeface="Times New Roman" panose="02020603050405020304" pitchFamily="18" charset="0"/>
              </a:rPr>
              <a:t>1.- Docente 1 elabora proyectos de vinculación.</a:t>
            </a:r>
          </a:p>
          <a:p>
            <a:pPr marL="457200" lvl="1" indent="0" algn="just">
              <a:lnSpc>
                <a:spcPct val="100000"/>
              </a:lnSpc>
              <a:buNone/>
            </a:pPr>
            <a:r>
              <a:rPr lang="es-EC" sz="1600" dirty="0">
                <a:latin typeface="Times New Roman" panose="02020603050405020304" pitchFamily="18" charset="0"/>
                <a:cs typeface="Times New Roman" panose="02020603050405020304" pitchFamily="18" charset="0"/>
              </a:rPr>
              <a:t>2.- Docente 2 elabora informe de avance.</a:t>
            </a:r>
          </a:p>
          <a:p>
            <a:pPr marL="457200" lvl="1" indent="0" algn="just">
              <a:lnSpc>
                <a:spcPct val="100000"/>
              </a:lnSpc>
              <a:buNone/>
            </a:pPr>
            <a:r>
              <a:rPr lang="es-EC" sz="1600" dirty="0">
                <a:latin typeface="Times New Roman" panose="02020603050405020304" pitchFamily="18" charset="0"/>
                <a:cs typeface="Times New Roman" panose="02020603050405020304" pitchFamily="18" charset="0"/>
              </a:rPr>
              <a:t>3.- Docente 3 elabora informe final</a:t>
            </a:r>
          </a:p>
          <a:p>
            <a:pPr marL="0" indent="0">
              <a:buNone/>
            </a:pPr>
            <a:endParaRPr lang="es-EC" dirty="0"/>
          </a:p>
        </p:txBody>
      </p:sp>
    </p:spTree>
    <p:extLst>
      <p:ext uri="{BB962C8B-B14F-4D97-AF65-F5344CB8AC3E}">
        <p14:creationId xmlns:p14="http://schemas.microsoft.com/office/powerpoint/2010/main" val="605440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EJECUCIÓN DE ACTIVIDADES Y PROYECTOS DE VINCULACIÓN</a:t>
            </a:r>
            <a:endParaRPr lang="es-EC" dirty="0"/>
          </a:p>
        </p:txBody>
      </p:sp>
      <p:sp>
        <p:nvSpPr>
          <p:cNvPr id="3" name="Marcador de contenido 2"/>
          <p:cNvSpPr>
            <a:spLocks noGrp="1"/>
          </p:cNvSpPr>
          <p:nvPr>
            <p:ph idx="1"/>
          </p:nvPr>
        </p:nvSpPr>
        <p:spPr/>
        <p:txBody>
          <a:bodyPr>
            <a:normAutofit fontScale="62500" lnSpcReduction="20000"/>
          </a:bodyPr>
          <a:lstStyle/>
          <a:p>
            <a:pPr marL="0" indent="0" algn="just">
              <a:lnSpc>
                <a:spcPct val="170000"/>
              </a:lnSpc>
              <a:buNone/>
            </a:pPr>
            <a:r>
              <a:rPr lang="es-EC" dirty="0" smtClean="0">
                <a:latin typeface="Times New Roman" panose="02020603050405020304" pitchFamily="18" charset="0"/>
                <a:cs typeface="Times New Roman" panose="02020603050405020304" pitchFamily="18" charset="0"/>
              </a:rPr>
              <a:t>8.- Los proyectos deben </a:t>
            </a:r>
            <a:r>
              <a:rPr lang="es-EC" dirty="0">
                <a:latin typeface="Times New Roman" panose="02020603050405020304" pitchFamily="18" charset="0"/>
                <a:cs typeface="Times New Roman" panose="02020603050405020304" pitchFamily="18" charset="0"/>
              </a:rPr>
              <a:t>ser </a:t>
            </a:r>
            <a:r>
              <a:rPr lang="es-EC" dirty="0" smtClean="0">
                <a:latin typeface="Times New Roman" panose="02020603050405020304" pitchFamily="18" charset="0"/>
                <a:cs typeface="Times New Roman" panose="02020603050405020304" pitchFamily="18" charset="0"/>
              </a:rPr>
              <a:t>realizados </a:t>
            </a:r>
            <a:r>
              <a:rPr lang="es-EC" dirty="0">
                <a:latin typeface="Times New Roman" panose="02020603050405020304" pitchFamily="18" charset="0"/>
                <a:cs typeface="Times New Roman" panose="02020603050405020304" pitchFamily="18" charset="0"/>
              </a:rPr>
              <a:t>por grupos establecidos por el docente, dependiendo de la complejidad de la misma, </a:t>
            </a:r>
          </a:p>
          <a:p>
            <a:pPr marL="0" indent="0" algn="just">
              <a:lnSpc>
                <a:spcPct val="170000"/>
              </a:lnSpc>
              <a:buNone/>
            </a:pPr>
            <a:r>
              <a:rPr lang="es-EC" dirty="0" smtClean="0">
                <a:latin typeface="Times New Roman" panose="02020603050405020304" pitchFamily="18" charset="0"/>
                <a:cs typeface="Times New Roman" panose="02020603050405020304" pitchFamily="18" charset="0"/>
              </a:rPr>
              <a:t>9.- </a:t>
            </a:r>
            <a:r>
              <a:rPr lang="es-EC" dirty="0">
                <a:latin typeface="Times New Roman" panose="02020603050405020304" pitchFamily="18" charset="0"/>
                <a:cs typeface="Times New Roman" panose="02020603050405020304" pitchFamily="18" charset="0"/>
              </a:rPr>
              <a:t>El docente en la matriz debe indicar: número de estudiantes, nombres de estudiantes por cada actividad, lugar donde se va ejecutar, beneficiarios</a:t>
            </a:r>
          </a:p>
          <a:p>
            <a:pPr marL="0" indent="0" algn="just">
              <a:lnSpc>
                <a:spcPct val="170000"/>
              </a:lnSpc>
              <a:buNone/>
            </a:pPr>
            <a:r>
              <a:rPr lang="es-EC" dirty="0" smtClean="0">
                <a:latin typeface="Times New Roman" panose="02020603050405020304" pitchFamily="18" charset="0"/>
                <a:cs typeface="Times New Roman" panose="02020603050405020304" pitchFamily="18" charset="0"/>
              </a:rPr>
              <a:t>10.- </a:t>
            </a:r>
            <a:r>
              <a:rPr lang="es-EC" dirty="0">
                <a:latin typeface="Times New Roman" panose="02020603050405020304" pitchFamily="18" charset="0"/>
                <a:cs typeface="Times New Roman" panose="02020603050405020304" pitchFamily="18" charset="0"/>
              </a:rPr>
              <a:t>Los trabajos de la asignatura deben relacionarse  con los documentos que debe presentar para evidenciar la ejecución </a:t>
            </a:r>
            <a:r>
              <a:rPr lang="es-EC" dirty="0" smtClean="0">
                <a:latin typeface="Times New Roman" panose="02020603050405020304" pitchFamily="18" charset="0"/>
                <a:cs typeface="Times New Roman" panose="02020603050405020304" pitchFamily="18" charset="0"/>
              </a:rPr>
              <a:t>del proyecto de </a:t>
            </a:r>
            <a:r>
              <a:rPr lang="es-EC" dirty="0">
                <a:latin typeface="Times New Roman" panose="02020603050405020304" pitchFamily="18" charset="0"/>
                <a:cs typeface="Times New Roman" panose="02020603050405020304" pitchFamily="18" charset="0"/>
              </a:rPr>
              <a:t>vinculación. Donde se evidencie la ejecución de la correlación, que es una técnica estadística usada para determinar la relación entre dos o más variables.  La correlación puede ser de al menos dos variables, es decir, se considera que dos variables cuantitativas están correlacionadas cuando los valores de una de ellas varían sistemáticamente con respecto a los valores de la otra. </a:t>
            </a:r>
            <a:endParaRPr lang="es-EC" dirty="0"/>
          </a:p>
          <a:p>
            <a:pPr marL="0" indent="0">
              <a:buNone/>
            </a:pPr>
            <a:endParaRPr lang="es-EC" dirty="0"/>
          </a:p>
        </p:txBody>
      </p:sp>
    </p:spTree>
    <p:extLst>
      <p:ext uri="{BB962C8B-B14F-4D97-AF65-F5344CB8AC3E}">
        <p14:creationId xmlns:p14="http://schemas.microsoft.com/office/powerpoint/2010/main" val="408324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EJECUCIÓN DE ACTIVIDADES Y PROYECTOS DE VINCULACIÓN</a:t>
            </a:r>
            <a:endParaRPr lang="es-EC" dirty="0"/>
          </a:p>
        </p:txBody>
      </p:sp>
      <p:sp>
        <p:nvSpPr>
          <p:cNvPr id="3" name="Marcador de contenido 2"/>
          <p:cNvSpPr>
            <a:spLocks noGrp="1"/>
          </p:cNvSpPr>
          <p:nvPr>
            <p:ph idx="1"/>
          </p:nvPr>
        </p:nvSpPr>
        <p:spPr/>
        <p:txBody>
          <a:bodyPr>
            <a:normAutofit fontScale="70000" lnSpcReduction="20000"/>
          </a:bodyPr>
          <a:lstStyle/>
          <a:p>
            <a:pPr marL="0" indent="0" algn="just">
              <a:lnSpc>
                <a:spcPct val="170000"/>
              </a:lnSpc>
              <a:buNone/>
            </a:pPr>
            <a:r>
              <a:rPr lang="es-EC" dirty="0" smtClean="0">
                <a:latin typeface="Times New Roman" panose="02020603050405020304" pitchFamily="18" charset="0"/>
                <a:cs typeface="Times New Roman" panose="02020603050405020304" pitchFamily="18" charset="0"/>
              </a:rPr>
              <a:t>11.- </a:t>
            </a:r>
            <a:r>
              <a:rPr lang="es-EC" dirty="0">
                <a:latin typeface="Times New Roman" panose="02020603050405020304" pitchFamily="18" charset="0"/>
                <a:cs typeface="Times New Roman" panose="02020603050405020304" pitchFamily="18" charset="0"/>
              </a:rPr>
              <a:t>Durante el módulo el docente deberá realizar la revisión de todos los documentos indicados en este manual para el caso de </a:t>
            </a:r>
            <a:r>
              <a:rPr lang="es-EC" dirty="0" smtClean="0">
                <a:latin typeface="Times New Roman" panose="02020603050405020304" pitchFamily="18" charset="0"/>
                <a:cs typeface="Times New Roman" panose="02020603050405020304" pitchFamily="18" charset="0"/>
              </a:rPr>
              <a:t>proyecto de vinculación</a:t>
            </a:r>
          </a:p>
          <a:p>
            <a:pPr marL="0" indent="0" algn="just">
              <a:lnSpc>
                <a:spcPct val="170000"/>
              </a:lnSpc>
              <a:buNone/>
            </a:pPr>
            <a:r>
              <a:rPr lang="es-EC" dirty="0" smtClean="0">
                <a:latin typeface="Times New Roman" panose="02020603050405020304" pitchFamily="18" charset="0"/>
                <a:cs typeface="Times New Roman" panose="02020603050405020304" pitchFamily="18" charset="0"/>
              </a:rPr>
              <a:t>12.- Para el caso de proyectos de vinculación será el último docente que ejecuta quien deberá entregar todos los documentos en físico y digital a la Dirección de Vinculación</a:t>
            </a:r>
            <a:endParaRPr lang="es-EC" dirty="0">
              <a:latin typeface="Times New Roman" panose="02020603050405020304" pitchFamily="18" charset="0"/>
              <a:cs typeface="Times New Roman" panose="02020603050405020304" pitchFamily="18" charset="0"/>
            </a:endParaRPr>
          </a:p>
          <a:p>
            <a:pPr marL="0" indent="0" algn="just">
              <a:lnSpc>
                <a:spcPct val="170000"/>
              </a:lnSpc>
              <a:buNone/>
            </a:pPr>
            <a:r>
              <a:rPr lang="es-EC" smtClean="0">
                <a:latin typeface="Times New Roman" panose="02020603050405020304" pitchFamily="18" charset="0"/>
                <a:cs typeface="Times New Roman" panose="02020603050405020304" pitchFamily="18" charset="0"/>
              </a:rPr>
              <a:t>13.- </a:t>
            </a:r>
            <a:r>
              <a:rPr lang="es-EC" dirty="0">
                <a:latin typeface="Times New Roman" panose="02020603050405020304" pitchFamily="18" charset="0"/>
                <a:cs typeface="Times New Roman" panose="02020603050405020304" pitchFamily="18" charset="0"/>
              </a:rPr>
              <a:t>La Dirección de Vinculación es la responsable de verificación </a:t>
            </a:r>
            <a:r>
              <a:rPr lang="es-EC" dirty="0" smtClean="0">
                <a:latin typeface="Times New Roman" panose="02020603050405020304" pitchFamily="18" charset="0"/>
                <a:cs typeface="Times New Roman" panose="02020603050405020304" pitchFamily="18" charset="0"/>
              </a:rPr>
              <a:t>que los proyectos de </a:t>
            </a:r>
            <a:r>
              <a:rPr lang="es-EC" dirty="0">
                <a:latin typeface="Times New Roman" panose="02020603050405020304" pitchFamily="18" charset="0"/>
                <a:cs typeface="Times New Roman" panose="02020603050405020304" pitchFamily="18" charset="0"/>
              </a:rPr>
              <a:t>vinculación cuenten con todos los documentos de acuerdo al presente Manual, además de indicar en la matriz la aprobación correspondiente. Es con esta aprobación, que se procede al pago</a:t>
            </a:r>
            <a:r>
              <a:rPr lang="es-EC" sz="3200" dirty="0">
                <a:latin typeface="Times New Roman" panose="02020603050405020304" pitchFamily="18" charset="0"/>
                <a:cs typeface="Times New Roman" panose="02020603050405020304" pitchFamily="18" charset="0"/>
              </a:rPr>
              <a:t> del módulo del docente</a:t>
            </a:r>
          </a:p>
          <a:p>
            <a:pPr marL="0" indent="0">
              <a:buNone/>
            </a:pPr>
            <a:endParaRPr lang="es-EC" dirty="0"/>
          </a:p>
        </p:txBody>
      </p:sp>
    </p:spTree>
    <p:extLst>
      <p:ext uri="{BB962C8B-B14F-4D97-AF65-F5344CB8AC3E}">
        <p14:creationId xmlns:p14="http://schemas.microsoft.com/office/powerpoint/2010/main" val="377585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600" b="1" dirty="0" smtClean="0"/>
              <a:t>EJECUCIÓN DE ACTIVIDADES Y PROYECTOS DE VINCULACIÓN</a:t>
            </a:r>
            <a:endParaRPr lang="es-EC" sz="3600" b="1" dirty="0"/>
          </a:p>
        </p:txBody>
      </p:sp>
      <p:sp>
        <p:nvSpPr>
          <p:cNvPr id="3" name="Marcador de contenido 2"/>
          <p:cNvSpPr>
            <a:spLocks noGrp="1"/>
          </p:cNvSpPr>
          <p:nvPr>
            <p:ph idx="1"/>
          </p:nvPr>
        </p:nvSpPr>
        <p:spPr/>
        <p:txBody>
          <a:bodyPr>
            <a:normAutofit/>
          </a:bodyPr>
          <a:lstStyle/>
          <a:p>
            <a:pPr marL="0" indent="0" algn="just">
              <a:buNone/>
            </a:pPr>
            <a:r>
              <a:rPr lang="es-EC" sz="2400" b="1" dirty="0" smtClean="0">
                <a:latin typeface="Times New Roman" panose="02020603050405020304" pitchFamily="18" charset="0"/>
                <a:cs typeface="Times New Roman" panose="02020603050405020304" pitchFamily="18" charset="0"/>
              </a:rPr>
              <a:t>Actividades de vinculación.- </a:t>
            </a:r>
            <a:r>
              <a:rPr lang="es-EC" sz="2400" dirty="0">
                <a:latin typeface="Times New Roman" panose="02020603050405020304" pitchFamily="18" charset="0"/>
                <a:cs typeface="Times New Roman" panose="02020603050405020304" pitchFamily="18" charset="0"/>
              </a:rPr>
              <a:t>S</a:t>
            </a:r>
            <a:r>
              <a:rPr lang="es-EC" sz="2400" dirty="0" smtClean="0">
                <a:latin typeface="Times New Roman" panose="02020603050405020304" pitchFamily="18" charset="0"/>
                <a:cs typeface="Times New Roman" panose="02020603050405020304" pitchFamily="18" charset="0"/>
              </a:rPr>
              <a:t>e realizarán en las materias básicas y de profesionalización que se relacionen con el perfil profesional del estudiante de primero, segundo y tercer semestre.</a:t>
            </a:r>
          </a:p>
          <a:p>
            <a:pPr marL="0" indent="0" algn="just">
              <a:buNone/>
            </a:pPr>
            <a:r>
              <a:rPr lang="es-EC" sz="2400" dirty="0" smtClean="0">
                <a:latin typeface="Times New Roman" panose="02020603050405020304" pitchFamily="18" charset="0"/>
                <a:cs typeface="Times New Roman" panose="02020603050405020304" pitchFamily="18" charset="0"/>
              </a:rPr>
              <a:t>Para el caso de </a:t>
            </a:r>
            <a:r>
              <a:rPr lang="es-EC" sz="2400" b="1" dirty="0" err="1" smtClean="0">
                <a:latin typeface="Times New Roman" panose="02020603050405020304" pitchFamily="18" charset="0"/>
                <a:cs typeface="Times New Roman" panose="02020603050405020304" pitchFamily="18" charset="0"/>
              </a:rPr>
              <a:t>Parvularia</a:t>
            </a:r>
            <a:r>
              <a:rPr lang="es-EC" sz="2400" b="1" dirty="0" smtClean="0">
                <a:latin typeface="Times New Roman" panose="02020603050405020304" pitchFamily="18" charset="0"/>
                <a:cs typeface="Times New Roman" panose="02020603050405020304" pitchFamily="18" charset="0"/>
              </a:rPr>
              <a:t>,  Producciones técnicas </a:t>
            </a:r>
            <a:r>
              <a:rPr lang="es-EC" sz="2400" dirty="0" smtClean="0">
                <a:latin typeface="Times New Roman" panose="02020603050405020304" pitchFamily="18" charset="0"/>
                <a:cs typeface="Times New Roman" panose="02020603050405020304" pitchFamily="18" charset="0"/>
              </a:rPr>
              <a:t>se realizarán con el cuarto semestre.</a:t>
            </a:r>
          </a:p>
          <a:p>
            <a:pPr marL="0" indent="0" algn="just">
              <a:buNone/>
            </a:pPr>
            <a:r>
              <a:rPr lang="es-EC" sz="2400" dirty="0" smtClean="0">
                <a:latin typeface="Times New Roman" panose="02020603050405020304" pitchFamily="18" charset="0"/>
                <a:cs typeface="Times New Roman" panose="02020603050405020304" pitchFamily="18" charset="0"/>
              </a:rPr>
              <a:t>Para el </a:t>
            </a:r>
            <a:r>
              <a:rPr lang="es-EC" sz="2400" b="1" dirty="0" smtClean="0">
                <a:latin typeface="Times New Roman" panose="02020603050405020304" pitchFamily="18" charset="0"/>
                <a:cs typeface="Times New Roman" panose="02020603050405020304" pitchFamily="18" charset="0"/>
              </a:rPr>
              <a:t>caso de las otras carreras.-</a:t>
            </a:r>
            <a:r>
              <a:rPr lang="es-EC" sz="2400" dirty="0" smtClean="0">
                <a:latin typeface="Times New Roman" panose="02020603050405020304" pitchFamily="18" charset="0"/>
                <a:cs typeface="Times New Roman" panose="02020603050405020304" pitchFamily="18" charset="0"/>
              </a:rPr>
              <a:t> las producciones técnicas pueden realizarse con tercero y cuatro semestre.</a:t>
            </a:r>
          </a:p>
          <a:p>
            <a:pPr marL="0" indent="0" algn="just">
              <a:buNone/>
            </a:pPr>
            <a:r>
              <a:rPr lang="es-EC" sz="2400" b="1" dirty="0" smtClean="0">
                <a:latin typeface="Times New Roman" panose="02020603050405020304" pitchFamily="18" charset="0"/>
                <a:cs typeface="Times New Roman" panose="02020603050405020304" pitchFamily="18" charset="0"/>
              </a:rPr>
              <a:t>Proyectos de Vinculación </a:t>
            </a:r>
            <a:r>
              <a:rPr lang="es-EC" sz="2400" dirty="0" smtClean="0">
                <a:latin typeface="Times New Roman" panose="02020603050405020304" pitchFamily="18" charset="0"/>
                <a:cs typeface="Times New Roman" panose="02020603050405020304" pitchFamily="18" charset="0"/>
              </a:rPr>
              <a:t>para el caso de </a:t>
            </a:r>
            <a:r>
              <a:rPr lang="es-EC" sz="2400" dirty="0" err="1" smtClean="0">
                <a:latin typeface="Times New Roman" panose="02020603050405020304" pitchFamily="18" charset="0"/>
                <a:cs typeface="Times New Roman" panose="02020603050405020304" pitchFamily="18" charset="0"/>
              </a:rPr>
              <a:t>Parvularia</a:t>
            </a:r>
            <a:r>
              <a:rPr lang="es-EC" sz="2400" dirty="0" smtClean="0">
                <a:latin typeface="Times New Roman" panose="02020603050405020304" pitchFamily="18" charset="0"/>
                <a:cs typeface="Times New Roman" panose="02020603050405020304" pitchFamily="18" charset="0"/>
              </a:rPr>
              <a:t> quinto y sexto semestre</a:t>
            </a:r>
          </a:p>
          <a:p>
            <a:pPr marL="0" indent="0" algn="just">
              <a:buNone/>
            </a:pPr>
            <a:r>
              <a:rPr lang="es-EC" sz="2400" b="1" dirty="0" smtClean="0">
                <a:latin typeface="Times New Roman" panose="02020603050405020304" pitchFamily="18" charset="0"/>
                <a:cs typeface="Times New Roman" panose="02020603050405020304" pitchFamily="18" charset="0"/>
              </a:rPr>
              <a:t>Proyectos de Vinculación </a:t>
            </a:r>
            <a:r>
              <a:rPr lang="es-EC" sz="2400" dirty="0" smtClean="0">
                <a:latin typeface="Times New Roman" panose="02020603050405020304" pitchFamily="18" charset="0"/>
                <a:cs typeface="Times New Roman" panose="02020603050405020304" pitchFamily="18" charset="0"/>
              </a:rPr>
              <a:t>para el caso de las otras carreras cuarto y quinto semestre.</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72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390918" y="2043460"/>
            <a:ext cx="9040969" cy="2564805"/>
          </a:xfrm>
          <a:prstGeom prst="rect">
            <a:avLst/>
          </a:prstGeom>
        </p:spPr>
        <p:txBody>
          <a:bodyPr wrap="square">
            <a:spAutoFit/>
          </a:bodyPr>
          <a:lstStyle/>
          <a:p>
            <a:pPr marL="0" indent="0" algn="just">
              <a:lnSpc>
                <a:spcPct val="100000"/>
              </a:lnSpc>
              <a:buNone/>
            </a:pPr>
            <a:r>
              <a:rPr lang="es-EC" sz="2400" dirty="0" smtClean="0">
                <a:latin typeface="Times New Roman" panose="02020603050405020304" pitchFamily="18" charset="0"/>
                <a:cs typeface="Times New Roman" panose="02020603050405020304" pitchFamily="18" charset="0"/>
              </a:rPr>
              <a:t>Las actividades y proyectos de vinculación del Instituto Superior Tecnológico Japón, se ejecutan en su mayoría a partir de programas de vinculación, que se han diseñado a partir de los resultados de investigación ejecutados a partir del 2017.</a:t>
            </a:r>
          </a:p>
          <a:p>
            <a:pPr marL="0" indent="0" algn="just">
              <a:lnSpc>
                <a:spcPct val="100000"/>
              </a:lnSpc>
              <a:buNone/>
            </a:pPr>
            <a:endParaRPr lang="es-EC" sz="2400" dirty="0">
              <a:latin typeface="Times New Roman" panose="02020603050405020304" pitchFamily="18" charset="0"/>
              <a:cs typeface="Times New Roman" panose="02020603050405020304" pitchFamily="18" charset="0"/>
            </a:endParaRPr>
          </a:p>
          <a:p>
            <a:pPr marL="0" indent="0" algn="just">
              <a:lnSpc>
                <a:spcPct val="100000"/>
              </a:lnSpc>
              <a:buNone/>
            </a:pP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738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n-US" sz="2400" b="1" dirty="0"/>
              <a:t>MATRIZ DE </a:t>
            </a:r>
            <a:r>
              <a:rPr lang="es-EC" sz="2400" b="1" dirty="0"/>
              <a:t>PLANIFICACIÓN DE EJECUCIÓN Y SEGUIMIENTO DE PRODUCCIONES TÉCNICAS, ACTIVIDADES Y PROYECTOS DE VINCULACIÓN</a:t>
            </a:r>
            <a:endParaRPr lang="es-EC" sz="2400" dirty="0"/>
          </a:p>
        </p:txBody>
      </p:sp>
      <p:sp>
        <p:nvSpPr>
          <p:cNvPr id="3" name="Marcador de contenido 2"/>
          <p:cNvSpPr>
            <a:spLocks noGrp="1"/>
          </p:cNvSpPr>
          <p:nvPr>
            <p:ph idx="1"/>
          </p:nvPr>
        </p:nvSpPr>
        <p:spPr/>
        <p:txBody>
          <a:bodyPr/>
          <a:lstStyle/>
          <a:p>
            <a:pPr marL="0" indent="0" algn="just">
              <a:buNone/>
            </a:pPr>
            <a:r>
              <a:rPr lang="es-EC" b="1" dirty="0"/>
              <a:t/>
            </a:r>
            <a:br>
              <a:rPr lang="es-EC" b="1" dirty="0"/>
            </a:br>
            <a:r>
              <a:rPr lang="es-EC" dirty="0" smtClean="0">
                <a:latin typeface="Times New Roman" panose="02020603050405020304" pitchFamily="18" charset="0"/>
                <a:cs typeface="Times New Roman" panose="02020603050405020304" pitchFamily="18" charset="0"/>
              </a:rPr>
              <a:t>Para </a:t>
            </a:r>
            <a:r>
              <a:rPr lang="es-EC" dirty="0">
                <a:latin typeface="Times New Roman" panose="02020603050405020304" pitchFamily="18" charset="0"/>
                <a:cs typeface="Times New Roman" panose="02020603050405020304" pitchFamily="18" charset="0"/>
              </a:rPr>
              <a:t>completar la matriz de Planificación de ejecución y seguimiento de producciones técnicas, actividades y proyectos de vinculación se debe tomar en cuenta el color de los casilleros como se indica a </a:t>
            </a:r>
            <a:r>
              <a:rPr lang="es-EC" dirty="0" smtClean="0">
                <a:latin typeface="Times New Roman" panose="02020603050405020304" pitchFamily="18" charset="0"/>
                <a:cs typeface="Times New Roman" panose="02020603050405020304" pitchFamily="18" charset="0"/>
              </a:rPr>
              <a:t>continuación&gt;</a:t>
            </a:r>
          </a:p>
          <a:p>
            <a:pPr marL="0" indent="0" algn="just">
              <a:buNone/>
            </a:pPr>
            <a:endParaRPr lang="es-EC" dirty="0">
              <a:latin typeface="Times New Roman" panose="02020603050405020304" pitchFamily="18" charset="0"/>
              <a:cs typeface="Times New Roman" panose="02020603050405020304" pitchFamily="18" charset="0"/>
            </a:endParaRPr>
          </a:p>
        </p:txBody>
      </p:sp>
      <p:pic>
        <p:nvPicPr>
          <p:cNvPr id="6" name="Imagen 5"/>
          <p:cNvPicPr>
            <a:picLocks noChangeAspect="1"/>
          </p:cNvPicPr>
          <p:nvPr/>
        </p:nvPicPr>
        <p:blipFill>
          <a:blip r:embed="rId2"/>
          <a:stretch>
            <a:fillRect/>
          </a:stretch>
        </p:blipFill>
        <p:spPr>
          <a:xfrm>
            <a:off x="4875616" y="4134125"/>
            <a:ext cx="5093816" cy="1397344"/>
          </a:xfrm>
          <a:prstGeom prst="rect">
            <a:avLst/>
          </a:prstGeom>
        </p:spPr>
      </p:pic>
    </p:spTree>
    <p:extLst>
      <p:ext uri="{BB962C8B-B14F-4D97-AF65-F5344CB8AC3E}">
        <p14:creationId xmlns:p14="http://schemas.microsoft.com/office/powerpoint/2010/main" val="3515487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ctr">
              <a:buNone/>
            </a:pPr>
            <a:endParaRPr lang="es-EC" sz="4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ctr">
              <a:lnSpc>
                <a:spcPct val="150000"/>
              </a:lnSpc>
              <a:buNone/>
            </a:pPr>
            <a:r>
              <a:rPr lang="es-EC" sz="5400" b="1" dirty="0" smtClean="0">
                <a:solidFill>
                  <a:schemeClr val="accent1">
                    <a:lumMod val="75000"/>
                  </a:schemeClr>
                </a:solidFill>
                <a:latin typeface="Times New Roman" panose="02020603050405020304" pitchFamily="18" charset="0"/>
                <a:cs typeface="Times New Roman" panose="02020603050405020304" pitchFamily="18" charset="0"/>
              </a:rPr>
              <a:t>ACTIVIDADES DE </a:t>
            </a:r>
            <a:r>
              <a:rPr lang="es-EC" sz="5400" b="1" dirty="0">
                <a:solidFill>
                  <a:schemeClr val="accent1">
                    <a:lumMod val="75000"/>
                  </a:schemeClr>
                </a:solidFill>
                <a:latin typeface="Times New Roman" panose="02020603050405020304" pitchFamily="18" charset="0"/>
                <a:cs typeface="Times New Roman" panose="02020603050405020304" pitchFamily="18" charset="0"/>
              </a:rPr>
              <a:t>VINCULACIÓN</a:t>
            </a:r>
          </a:p>
          <a:p>
            <a:pPr marL="0" indent="0">
              <a:buNone/>
            </a:pPr>
            <a:endParaRPr lang="es-EC" dirty="0"/>
          </a:p>
        </p:txBody>
      </p:sp>
    </p:spTree>
    <p:extLst>
      <p:ext uri="{BB962C8B-B14F-4D97-AF65-F5344CB8AC3E}">
        <p14:creationId xmlns:p14="http://schemas.microsoft.com/office/powerpoint/2010/main" val="1355519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6316" y="978796"/>
            <a:ext cx="11307651" cy="4939814"/>
          </a:xfrm>
          <a:prstGeom prst="rect">
            <a:avLst/>
          </a:prstGeom>
        </p:spPr>
        <p:txBody>
          <a:bodyPr wrap="square">
            <a:spAutoFit/>
          </a:bodyPr>
          <a:lstStyle/>
          <a:p>
            <a:pPr algn="just">
              <a:lnSpc>
                <a:spcPct val="150000"/>
              </a:lnSpc>
            </a:pPr>
            <a:r>
              <a:rPr lang="es-EC" sz="1600" b="1" dirty="0">
                <a:latin typeface="Times New Roman" panose="02020603050405020304" pitchFamily="18" charset="0"/>
                <a:cs typeface="Times New Roman" panose="02020603050405020304" pitchFamily="18" charset="0"/>
              </a:rPr>
              <a:t>DOCUMENTOS QUE SE DEBEN ENTREGAR </a:t>
            </a:r>
            <a:r>
              <a:rPr lang="es-EC" sz="1600" b="1" dirty="0" smtClean="0">
                <a:latin typeface="Times New Roman" panose="02020603050405020304" pitchFamily="18" charset="0"/>
                <a:cs typeface="Times New Roman" panose="02020603050405020304" pitchFamily="18" charset="0"/>
              </a:rPr>
              <a:t>PARA ACTIVIDADES DE </a:t>
            </a:r>
            <a:r>
              <a:rPr lang="es-EC" sz="1600" b="1" dirty="0">
                <a:latin typeface="Times New Roman" panose="02020603050405020304" pitchFamily="18" charset="0"/>
                <a:cs typeface="Times New Roman" panose="02020603050405020304" pitchFamily="18" charset="0"/>
              </a:rPr>
              <a:t>VINCULACIÓN</a:t>
            </a:r>
          </a:p>
          <a:p>
            <a:pPr algn="just">
              <a:lnSpc>
                <a:spcPct val="150000"/>
              </a:lnSpc>
            </a:pPr>
            <a:r>
              <a:rPr lang="es-EC" sz="1600" dirty="0">
                <a:latin typeface="Times New Roman" panose="02020603050405020304" pitchFamily="18" charset="0"/>
                <a:cs typeface="Times New Roman" panose="02020603050405020304" pitchFamily="18" charset="0"/>
              </a:rPr>
              <a:t>Luego de la ejecución </a:t>
            </a:r>
            <a:r>
              <a:rPr lang="es-EC" sz="1600" dirty="0" smtClean="0">
                <a:latin typeface="Times New Roman" panose="02020603050405020304" pitchFamily="18" charset="0"/>
                <a:cs typeface="Times New Roman" panose="02020603050405020304" pitchFamily="18" charset="0"/>
              </a:rPr>
              <a:t>de la actividad de </a:t>
            </a:r>
            <a:r>
              <a:rPr lang="es-EC" sz="1600" dirty="0">
                <a:latin typeface="Times New Roman" panose="02020603050405020304" pitchFamily="18" charset="0"/>
                <a:cs typeface="Times New Roman" panose="02020603050405020304" pitchFamily="18" charset="0"/>
              </a:rPr>
              <a:t>vinculación se debe </a:t>
            </a:r>
            <a:r>
              <a:rPr lang="es-EC" sz="1600" dirty="0" smtClean="0">
                <a:latin typeface="Times New Roman" panose="02020603050405020304" pitchFamily="18" charset="0"/>
                <a:cs typeface="Times New Roman" panose="02020603050405020304" pitchFamily="18" charset="0"/>
              </a:rPr>
              <a:t>entregar en una carpeta plástica con separadores, la siguiente información:</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n-US" sz="1600" dirty="0" err="1">
                <a:latin typeface="Times New Roman" panose="02020603050405020304" pitchFamily="18" charset="0"/>
                <a:cs typeface="Times New Roman" panose="02020603050405020304" pitchFamily="18" charset="0"/>
              </a:rPr>
              <a:t>Carta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compromiso</a:t>
            </a:r>
            <a:r>
              <a:rPr lang="en-US" sz="1600" dirty="0">
                <a:latin typeface="Times New Roman" panose="02020603050405020304" pitchFamily="18" charset="0"/>
                <a:cs typeface="Times New Roman" panose="02020603050405020304" pitchFamily="18" charset="0"/>
              </a:rPr>
              <a:t>.</a:t>
            </a:r>
          </a:p>
          <a:p>
            <a:pPr marL="514350" indent="-514350" algn="just">
              <a:lnSpc>
                <a:spcPct val="150000"/>
              </a:lnSpc>
              <a:buFont typeface="+mj-lt"/>
              <a:buAutoNum type="arabicPeriod"/>
            </a:pPr>
            <a:r>
              <a:rPr lang="en-US" sz="1600" dirty="0" err="1">
                <a:latin typeface="Times New Roman" panose="02020603050405020304" pitchFamily="18" charset="0"/>
                <a:cs typeface="Times New Roman" panose="02020603050405020304" pitchFamily="18" charset="0"/>
              </a:rPr>
              <a:t>Solicitud</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ingreso</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vinculaci</a:t>
            </a:r>
            <a:r>
              <a:rPr lang="es-EC" sz="1600" dirty="0" err="1" smtClean="0">
                <a:latin typeface="Times New Roman" panose="02020603050405020304" pitchFamily="18" charset="0"/>
                <a:cs typeface="Times New Roman" panose="02020603050405020304" pitchFamily="18" charset="0"/>
              </a:rPr>
              <a:t>ón</a:t>
            </a:r>
            <a:r>
              <a:rPr lang="es-EC" sz="1600" dirty="0">
                <a:latin typeface="Times New Roman" panose="02020603050405020304" pitchFamily="18" charset="0"/>
                <a:cs typeface="Times New Roman" panose="02020603050405020304" pitchFamily="18" charset="0"/>
              </a:rPr>
              <a:t>.</a:t>
            </a:r>
            <a:endParaRPr lang="es-EC" sz="1600" dirty="0" smtClean="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Oficio de la institución receptora solicitando la vinculación</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Propuesta de Actividad de vinculación.</a:t>
            </a:r>
            <a:endParaRPr lang="es-EC" sz="16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Informe de Actividad de vinculación</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Actas </a:t>
            </a:r>
            <a:r>
              <a:rPr lang="es-EC" sz="1600" dirty="0">
                <a:latin typeface="Times New Roman" panose="02020603050405020304" pitchFamily="18" charset="0"/>
                <a:cs typeface="Times New Roman" panose="02020603050405020304" pitchFamily="18" charset="0"/>
              </a:rPr>
              <a:t>de reuniones entre estudiantes, tutores docentes, autoridades donde se va ejecutar el proyecto.</a:t>
            </a:r>
          </a:p>
          <a:p>
            <a:pPr marL="514350" indent="-514350" algn="just">
              <a:lnSpc>
                <a:spcPct val="150000"/>
              </a:lnSpc>
              <a:buFont typeface="+mj-lt"/>
              <a:buAutoNum type="arabicPeriod"/>
            </a:pPr>
            <a:r>
              <a:rPr lang="es-EC" sz="1600" dirty="0">
                <a:latin typeface="Times New Roman" panose="02020603050405020304" pitchFamily="18" charset="0"/>
                <a:cs typeface="Times New Roman" panose="02020603050405020304" pitchFamily="18" charset="0"/>
              </a:rPr>
              <a:t>Certificados.</a:t>
            </a:r>
          </a:p>
          <a:p>
            <a:pPr marL="514350" indent="-514350" algn="just">
              <a:lnSpc>
                <a:spcPct val="150000"/>
              </a:lnSpc>
              <a:buFont typeface="+mj-lt"/>
              <a:buAutoNum type="arabicPeriod"/>
            </a:pPr>
            <a:r>
              <a:rPr lang="es-EC" sz="1600" dirty="0">
                <a:latin typeface="Times New Roman" panose="02020603050405020304" pitchFamily="18" charset="0"/>
                <a:cs typeface="Times New Roman" panose="02020603050405020304" pitchFamily="18" charset="0"/>
              </a:rPr>
              <a:t>Fotografías (con fuente</a:t>
            </a:r>
            <a:r>
              <a:rPr lang="es-EC" sz="1600" dirty="0" smtClean="0">
                <a:latin typeface="Times New Roman" panose="02020603050405020304" pitchFamily="18" charset="0"/>
                <a:cs typeface="Times New Roman" panose="02020603050405020304" pitchFamily="18" charset="0"/>
              </a:rPr>
              <a:t>)</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Listado de participantes con firmas de respaldo</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Si es un taller o charla incluir las presentaciones utilizadas.</a:t>
            </a:r>
          </a:p>
          <a:p>
            <a:pPr marL="514350" indent="-514350" algn="just">
              <a:lnSpc>
                <a:spcPct val="150000"/>
              </a:lnSpc>
              <a:buFont typeface="+mj-lt"/>
              <a:buAutoNum type="arabicPeriod"/>
            </a:pPr>
            <a:r>
              <a:rPr lang="es-EC" sz="1600" dirty="0" smtClean="0">
                <a:latin typeface="Times New Roman" panose="02020603050405020304" pitchFamily="18" charset="0"/>
                <a:cs typeface="Times New Roman" panose="02020603050405020304" pitchFamily="18" charset="0"/>
              </a:rPr>
              <a:t>Cd con toda la información antes detallada.</a:t>
            </a:r>
            <a:endParaRPr lang="es-EC"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92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a:cs typeface="Times New Roman" panose="02020603050405020304" pitchFamily="18" charset="0"/>
              </a:rPr>
              <a:t>Carta</a:t>
            </a:r>
            <a:r>
              <a:rPr lang="en-US" dirty="0">
                <a:cs typeface="Times New Roman" panose="02020603050405020304" pitchFamily="18" charset="0"/>
              </a:rPr>
              <a:t> </a:t>
            </a:r>
            <a:r>
              <a:rPr lang="en-US" dirty="0" err="1" smtClean="0">
                <a:cs typeface="Times New Roman" panose="02020603050405020304" pitchFamily="18" charset="0"/>
              </a:rPr>
              <a:t>compromiso</a:t>
            </a:r>
            <a:r>
              <a:rPr lang="en-US" dirty="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4724400" y="1313645"/>
            <a:ext cx="3973662" cy="4953470"/>
          </a:xfrm>
          <a:prstGeom prst="rect">
            <a:avLst/>
          </a:prstGeom>
        </p:spPr>
      </p:pic>
    </p:spTree>
    <p:extLst>
      <p:ext uri="{BB962C8B-B14F-4D97-AF65-F5344CB8AC3E}">
        <p14:creationId xmlns:p14="http://schemas.microsoft.com/office/powerpoint/2010/main" val="997804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err="1">
                <a:cs typeface="Times New Roman" panose="02020603050405020304" pitchFamily="18" charset="0"/>
              </a:rPr>
              <a:t>Solicitud</a:t>
            </a:r>
            <a:r>
              <a:rPr lang="en-US" b="1" dirty="0">
                <a:cs typeface="Times New Roman" panose="02020603050405020304" pitchFamily="18" charset="0"/>
              </a:rPr>
              <a:t> de </a:t>
            </a:r>
            <a:r>
              <a:rPr lang="en-US" b="1" dirty="0" err="1">
                <a:cs typeface="Times New Roman" panose="02020603050405020304" pitchFamily="18" charset="0"/>
              </a:rPr>
              <a:t>ingreso</a:t>
            </a:r>
            <a:r>
              <a:rPr lang="en-US" b="1" dirty="0">
                <a:cs typeface="Times New Roman" panose="02020603050405020304" pitchFamily="18" charset="0"/>
              </a:rPr>
              <a:t> a </a:t>
            </a:r>
            <a:r>
              <a:rPr lang="en-US" b="1" dirty="0" err="1">
                <a:cs typeface="Times New Roman" panose="02020603050405020304" pitchFamily="18" charset="0"/>
              </a:rPr>
              <a:t>vinculaci</a:t>
            </a:r>
            <a:r>
              <a:rPr lang="es-EC" b="1" dirty="0" err="1">
                <a:cs typeface="Times New Roman" panose="02020603050405020304" pitchFamily="18" charset="0"/>
              </a:rPr>
              <a:t>ón</a:t>
            </a:r>
            <a:r>
              <a:rPr lang="es-EC" b="1" dirty="0">
                <a:cs typeface="Times New Roman" panose="02020603050405020304" pitchFamily="18" charset="0"/>
              </a:rPr>
              <a:t>.</a:t>
            </a:r>
            <a:r>
              <a:rPr lang="es-EC" b="1" dirty="0">
                <a:latin typeface="Times New Roman" panose="02020603050405020304" pitchFamily="18" charset="0"/>
                <a:cs typeface="Times New Roman" panose="02020603050405020304" pitchFamily="18" charset="0"/>
              </a:rPr>
              <a:t/>
            </a:r>
            <a:br>
              <a:rPr lang="es-EC" b="1" dirty="0">
                <a:latin typeface="Times New Roman" panose="02020603050405020304" pitchFamily="18" charset="0"/>
                <a:cs typeface="Times New Roman" panose="02020603050405020304" pitchFamily="18" charset="0"/>
              </a:rPr>
            </a:br>
            <a:endParaRPr lang="es-EC" b="1" dirty="0"/>
          </a:p>
        </p:txBody>
      </p:sp>
      <p:pic>
        <p:nvPicPr>
          <p:cNvPr id="4" name="Marcador de contenido 3"/>
          <p:cNvPicPr>
            <a:picLocks noGrp="1" noChangeAspect="1"/>
          </p:cNvPicPr>
          <p:nvPr>
            <p:ph idx="1"/>
          </p:nvPr>
        </p:nvPicPr>
        <p:blipFill>
          <a:blip r:embed="rId2"/>
          <a:stretch>
            <a:fillRect/>
          </a:stretch>
        </p:blipFill>
        <p:spPr>
          <a:xfrm>
            <a:off x="5280338" y="1343793"/>
            <a:ext cx="3860423" cy="5000595"/>
          </a:xfrm>
          <a:prstGeom prst="rect">
            <a:avLst/>
          </a:prstGeom>
        </p:spPr>
      </p:pic>
    </p:spTree>
    <p:extLst>
      <p:ext uri="{BB962C8B-B14F-4D97-AF65-F5344CB8AC3E}">
        <p14:creationId xmlns:p14="http://schemas.microsoft.com/office/powerpoint/2010/main" val="1332714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97488"/>
            <a:ext cx="7772400" cy="1325563"/>
          </a:xfrm>
        </p:spPr>
        <p:txBody>
          <a:bodyPr>
            <a:normAutofit fontScale="90000"/>
          </a:bodyPr>
          <a:lstStyle/>
          <a:p>
            <a:r>
              <a:rPr lang="es-EC" sz="4000" dirty="0">
                <a:cs typeface="Times New Roman" panose="02020603050405020304" pitchFamily="18" charset="0"/>
              </a:rPr>
              <a:t>Oficio de la institución receptora </a:t>
            </a:r>
            <a:r>
              <a:rPr lang="es-EC" sz="4000" dirty="0" smtClean="0">
                <a:cs typeface="Times New Roman" panose="02020603050405020304" pitchFamily="18" charset="0"/>
              </a:rPr>
              <a:t>solicitando </a:t>
            </a:r>
            <a:r>
              <a:rPr lang="es-EC" sz="4000" dirty="0">
                <a:cs typeface="Times New Roman" panose="02020603050405020304" pitchFamily="18" charset="0"/>
              </a:rPr>
              <a:t>la vinculación</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sp>
        <p:nvSpPr>
          <p:cNvPr id="3" name="Marcador de contenido 2"/>
          <p:cNvSpPr>
            <a:spLocks noGrp="1"/>
          </p:cNvSpPr>
          <p:nvPr>
            <p:ph idx="1"/>
          </p:nvPr>
        </p:nvSpPr>
        <p:spPr>
          <a:xfrm>
            <a:off x="838200" y="1310470"/>
            <a:ext cx="10515600" cy="4351338"/>
          </a:xfrm>
        </p:spPr>
        <p:txBody>
          <a:bodyPr>
            <a:noAutofit/>
          </a:bodyPr>
          <a:lstStyle/>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Señor Magister</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Milton Altamirano Pazmiño</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Vicerrector</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Instituto Superior Tecnológico Japón</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El (Nombre de la institución), institución dedicada al servicio de……………… en el sector de……………. y que trabaja con……………….. </a:t>
            </a:r>
            <a:r>
              <a:rPr lang="es-EC" sz="1400" dirty="0">
                <a:latin typeface="Times New Roman" panose="02020603050405020304" pitchFamily="18" charset="0"/>
                <a:cs typeface="Times New Roman" panose="02020603050405020304" pitchFamily="18" charset="0"/>
              </a:rPr>
              <a:t>e</a:t>
            </a:r>
            <a:r>
              <a:rPr lang="es-EC" sz="1400" dirty="0" smtClean="0">
                <a:latin typeface="Times New Roman" panose="02020603050405020304" pitchFamily="18" charset="0"/>
                <a:cs typeface="Times New Roman" panose="02020603050405020304" pitchFamily="18" charset="0"/>
              </a:rPr>
              <a:t>xpresa un cordial saludo e informa que en base a la información revisada en sus redes sociales y página web, solicitamos ser también beneficiarios de la implementación de proyectos de investigación, actividades y proyectos de vinculación que viene realizando el Instituto Superior Tecnológico Japón, en distintas instituciones. Por lo que, ponemos a su disposición nuestra institución que enfrenta los siguientes problemas:………………………………………….</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Agradeciendo desde ya el apoyo a la presente.</a:t>
            </a: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Atentamente,</a:t>
            </a:r>
            <a:endParaRPr lang="es-EC" sz="1400" dirty="0">
              <a:latin typeface="Times New Roman" panose="02020603050405020304" pitchFamily="18" charset="0"/>
              <a:cs typeface="Times New Roman" panose="02020603050405020304" pitchFamily="18" charset="0"/>
            </a:endParaRPr>
          </a:p>
          <a:p>
            <a:pPr marL="0" indent="0" algn="just">
              <a:lnSpc>
                <a:spcPct val="170000"/>
              </a:lnSpc>
              <a:buNone/>
            </a:pPr>
            <a:r>
              <a:rPr lang="es-EC" sz="1400" dirty="0" smtClean="0">
                <a:latin typeface="Times New Roman" panose="02020603050405020304" pitchFamily="18" charset="0"/>
                <a:cs typeface="Times New Roman" panose="02020603050405020304" pitchFamily="18" charset="0"/>
              </a:rPr>
              <a:t>Nombre y firma del Director de la Institución</a:t>
            </a:r>
            <a:endParaRPr lang="es-EC"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710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sp>
        <p:nvSpPr>
          <p:cNvPr id="3" name="Marcador de contenido 2"/>
          <p:cNvSpPr>
            <a:spLocks noGrp="1"/>
          </p:cNvSpPr>
          <p:nvPr>
            <p:ph idx="1"/>
          </p:nvPr>
        </p:nvSpPr>
        <p:spPr>
          <a:xfrm>
            <a:off x="838200" y="808194"/>
            <a:ext cx="10515600" cy="4351338"/>
          </a:xfrm>
        </p:spPr>
        <p:txBody>
          <a:bodyPr>
            <a:normAutofit/>
          </a:bodyPr>
          <a:lstStyle/>
          <a:p>
            <a:pPr marL="0" indent="0" algn="ctr">
              <a:lnSpc>
                <a:spcPct val="200000"/>
              </a:lnSpc>
              <a:buNone/>
            </a:pPr>
            <a:endParaRPr lang="es-EC" sz="4400" dirty="0" smtClean="0">
              <a:latin typeface="Times New Roman" panose="02020603050405020304" pitchFamily="18" charset="0"/>
              <a:cs typeface="Times New Roman" panose="02020603050405020304" pitchFamily="18" charset="0"/>
            </a:endParaRPr>
          </a:p>
          <a:p>
            <a:pPr marL="0" indent="0" algn="ctr">
              <a:lnSpc>
                <a:spcPct val="200000"/>
              </a:lnSpc>
              <a:buNone/>
            </a:pPr>
            <a:r>
              <a:rPr lang="es-EC" sz="4800" b="1" dirty="0" smtClean="0">
                <a:solidFill>
                  <a:schemeClr val="accent5">
                    <a:lumMod val="50000"/>
                  </a:schemeClr>
                </a:solidFill>
                <a:latin typeface="Times New Roman" panose="02020603050405020304" pitchFamily="18" charset="0"/>
                <a:cs typeface="Times New Roman" panose="02020603050405020304" pitchFamily="18" charset="0"/>
              </a:rPr>
              <a:t>Propuesta </a:t>
            </a:r>
            <a:r>
              <a:rPr lang="es-EC" sz="4800" b="1" dirty="0">
                <a:solidFill>
                  <a:schemeClr val="accent5">
                    <a:lumMod val="50000"/>
                  </a:schemeClr>
                </a:solidFill>
                <a:latin typeface="Times New Roman" panose="02020603050405020304" pitchFamily="18" charset="0"/>
                <a:cs typeface="Times New Roman" panose="02020603050405020304" pitchFamily="18" charset="0"/>
              </a:rPr>
              <a:t>de Actividad de vinculación.</a:t>
            </a:r>
            <a:endParaRPr lang="es-EC" sz="4800" b="1" dirty="0">
              <a:solidFill>
                <a:schemeClr val="accent5">
                  <a:lumMod val="50000"/>
                </a:schemeClr>
              </a:solidFill>
            </a:endParaRPr>
          </a:p>
        </p:txBody>
      </p:sp>
    </p:spTree>
    <p:extLst>
      <p:ext uri="{BB962C8B-B14F-4D97-AF65-F5344CB8AC3E}">
        <p14:creationId xmlns:p14="http://schemas.microsoft.com/office/powerpoint/2010/main" val="1773178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3600" b="1" dirty="0" smtClean="0"/>
              <a:t>Estructura de la Propuesta de la Actividad de Vinculación </a:t>
            </a:r>
            <a:endParaRPr lang="es-EC" sz="3600" b="1" dirty="0"/>
          </a:p>
        </p:txBody>
      </p:sp>
      <p:sp>
        <p:nvSpPr>
          <p:cNvPr id="3" name="Marcador de contenido 2"/>
          <p:cNvSpPr>
            <a:spLocks noGrp="1"/>
          </p:cNvSpPr>
          <p:nvPr>
            <p:ph idx="1"/>
          </p:nvPr>
        </p:nvSpPr>
        <p:spPr/>
        <p:txBody>
          <a:bodyPr>
            <a:normAutofit fontScale="92500"/>
          </a:bodyPr>
          <a:lstStyle/>
          <a:p>
            <a:pPr marL="0" lvl="0" indent="0">
              <a:lnSpc>
                <a:spcPct val="150000"/>
              </a:lnSpc>
              <a:buNone/>
            </a:pPr>
            <a:r>
              <a:rPr lang="es-ES" sz="2400" b="1" dirty="0">
                <a:latin typeface="Times New Roman" panose="02020603050405020304" pitchFamily="18" charset="0"/>
                <a:cs typeface="Times New Roman" panose="02020603050405020304" pitchFamily="18" charset="0"/>
              </a:rPr>
              <a:t>Nombre de la actividad.</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a:latin typeface="Times New Roman" panose="02020603050405020304" pitchFamily="18" charset="0"/>
                <a:cs typeface="Times New Roman" panose="02020603050405020304" pitchFamily="18" charset="0"/>
              </a:rPr>
              <a:t>Denominación de la actividad que se propone realizar y la cuál será de utilidad para la sociedad y aplicación de los estudiantes. </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b="1" dirty="0" smtClean="0">
                <a:latin typeface="Times New Roman" panose="02020603050405020304" pitchFamily="18" charset="0"/>
                <a:cs typeface="Times New Roman" panose="02020603050405020304" pitchFamily="18" charset="0"/>
              </a:rPr>
              <a:t>Unidad </a:t>
            </a:r>
            <a:r>
              <a:rPr lang="es-ES" sz="2400" b="1" dirty="0">
                <a:latin typeface="Times New Roman" panose="02020603050405020304" pitchFamily="18" charset="0"/>
                <a:cs typeface="Times New Roman" panose="02020603050405020304" pitchFamily="18" charset="0"/>
              </a:rPr>
              <a:t>académica Responsable</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a:latin typeface="Times New Roman" panose="02020603050405020304" pitchFamily="18" charset="0"/>
                <a:cs typeface="Times New Roman" panose="02020603050405020304" pitchFamily="18" charset="0"/>
              </a:rPr>
              <a:t>Área académica a la cual corresponde la actividad propuesta.</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b="1" dirty="0" smtClean="0">
                <a:latin typeface="Times New Roman" panose="02020603050405020304" pitchFamily="18" charset="0"/>
                <a:cs typeface="Times New Roman" panose="02020603050405020304" pitchFamily="18" charset="0"/>
              </a:rPr>
              <a:t>Equipo </a:t>
            </a:r>
            <a:r>
              <a:rPr lang="es-ES" sz="2400" b="1" dirty="0">
                <a:latin typeface="Times New Roman" panose="02020603050405020304" pitchFamily="18" charset="0"/>
                <a:cs typeface="Times New Roman" panose="02020603050405020304" pitchFamily="18" charset="0"/>
              </a:rPr>
              <a:t>responsable</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a:latin typeface="Times New Roman" panose="02020603050405020304" pitchFamily="18" charset="0"/>
                <a:cs typeface="Times New Roman" panose="02020603050405020304" pitchFamily="18" charset="0"/>
              </a:rPr>
              <a:t>Indicar el o los docentes a cargo, y los cursos que desarrollarían la actividad propuesta.</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775389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normAutofit fontScale="85000" lnSpcReduction="10000"/>
          </a:bodyPr>
          <a:lstStyle/>
          <a:p>
            <a:pPr marL="0" lvl="0" indent="0">
              <a:lnSpc>
                <a:spcPct val="150000"/>
              </a:lnSpc>
              <a:buNone/>
            </a:pPr>
            <a:r>
              <a:rPr lang="es-ES" sz="2400" b="1" dirty="0">
                <a:latin typeface="Times New Roman" panose="02020603050405020304" pitchFamily="18" charset="0"/>
                <a:cs typeface="Times New Roman" panose="02020603050405020304" pitchFamily="18" charset="0"/>
              </a:rPr>
              <a:t>Tipo de Actividad</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smtClean="0">
                <a:latin typeface="Times New Roman" panose="02020603050405020304" pitchFamily="18" charset="0"/>
                <a:cs typeface="Times New Roman" panose="02020603050405020304" pitchFamily="18" charset="0"/>
              </a:rPr>
              <a:t>Indicar si es un taller, una charla, una casa abierta </a:t>
            </a:r>
            <a:r>
              <a:rPr lang="es-ES" sz="2400" dirty="0" err="1" smtClean="0">
                <a:latin typeface="Times New Roman" panose="02020603050405020304" pitchFamily="18" charset="0"/>
                <a:cs typeface="Times New Roman" panose="02020603050405020304" pitchFamily="18" charset="0"/>
              </a:rPr>
              <a:t>etc</a:t>
            </a:r>
            <a:endParaRPr lang="es-ES"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b="1" dirty="0" smtClean="0">
                <a:latin typeface="Times New Roman" panose="02020603050405020304" pitchFamily="18" charset="0"/>
                <a:cs typeface="Times New Roman" panose="02020603050405020304" pitchFamily="18" charset="0"/>
              </a:rPr>
              <a:t>Contexto </a:t>
            </a:r>
            <a:r>
              <a:rPr lang="es-ES" sz="2400" b="1" dirty="0">
                <a:latin typeface="Times New Roman" panose="02020603050405020304" pitchFamily="18" charset="0"/>
                <a:cs typeface="Times New Roman" panose="02020603050405020304" pitchFamily="18" charset="0"/>
              </a:rPr>
              <a:t>situacional</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smtClean="0">
                <a:latin typeface="Times New Roman" panose="02020603050405020304" pitchFamily="18" charset="0"/>
                <a:cs typeface="Times New Roman" panose="02020603050405020304" pitchFamily="18" charset="0"/>
              </a:rPr>
              <a:t>Descripción </a:t>
            </a:r>
            <a:r>
              <a:rPr lang="es-ES" sz="2400" dirty="0">
                <a:latin typeface="Times New Roman" panose="02020603050405020304" pitchFamily="18" charset="0"/>
                <a:cs typeface="Times New Roman" panose="02020603050405020304" pitchFamily="18" charset="0"/>
              </a:rPr>
              <a:t>del entorno social, económico, administrativo, institucional, político y social que bordea la problemática que se busca gestionar.</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b="1" dirty="0" smtClean="0">
                <a:latin typeface="Times New Roman" panose="02020603050405020304" pitchFamily="18" charset="0"/>
                <a:cs typeface="Times New Roman" panose="02020603050405020304" pitchFamily="18" charset="0"/>
              </a:rPr>
              <a:t>Problemática </a:t>
            </a:r>
            <a:r>
              <a:rPr lang="es-ES" sz="2400" b="1" dirty="0">
                <a:latin typeface="Times New Roman" panose="02020603050405020304" pitchFamily="18" charset="0"/>
                <a:cs typeface="Times New Roman" panose="02020603050405020304" pitchFamily="18" charset="0"/>
              </a:rPr>
              <a:t>o necesidad</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C" sz="2400" dirty="0">
                <a:latin typeface="Times New Roman" panose="02020603050405020304" pitchFamily="18" charset="0"/>
                <a:cs typeface="Times New Roman" panose="02020603050405020304" pitchFamily="18" charset="0"/>
              </a:rPr>
              <a:t>Se precisará la problemática que se desea contribuir a solucionar a partir de una descripción de la misma basada en las necesidades </a:t>
            </a:r>
            <a:r>
              <a:rPr lang="es-EC" sz="2400" dirty="0" smtClean="0">
                <a:latin typeface="Times New Roman" panose="02020603050405020304" pitchFamily="18" charset="0"/>
                <a:cs typeface="Times New Roman" panose="02020603050405020304" pitchFamily="18" charset="0"/>
              </a:rPr>
              <a:t>identificadas a partir de una encuesta e interpretación de la misma.</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012298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normAutofit fontScale="55000" lnSpcReduction="20000"/>
          </a:bodyPr>
          <a:lstStyle/>
          <a:p>
            <a:pPr marL="0" lvl="0" indent="0">
              <a:lnSpc>
                <a:spcPct val="170000"/>
              </a:lnSpc>
              <a:buNone/>
            </a:pPr>
            <a:r>
              <a:rPr lang="es-ES" b="1" dirty="0">
                <a:latin typeface="Times New Roman" panose="02020603050405020304" pitchFamily="18" charset="0"/>
                <a:cs typeface="Times New Roman" panose="02020603050405020304" pitchFamily="18" charset="0"/>
              </a:rPr>
              <a:t>Justificación</a:t>
            </a:r>
            <a:endParaRPr lang="es-EC" dirty="0">
              <a:latin typeface="Times New Roman" panose="02020603050405020304" pitchFamily="18" charset="0"/>
              <a:cs typeface="Times New Roman" panose="02020603050405020304" pitchFamily="18" charset="0"/>
            </a:endParaRPr>
          </a:p>
          <a:p>
            <a:pPr marL="0" indent="0">
              <a:lnSpc>
                <a:spcPct val="170000"/>
              </a:lnSpc>
              <a:buNone/>
            </a:pPr>
            <a:r>
              <a:rPr lang="es-EC" dirty="0">
                <a:latin typeface="Times New Roman" panose="02020603050405020304" pitchFamily="18" charset="0"/>
                <a:cs typeface="Times New Roman" panose="02020603050405020304" pitchFamily="18" charset="0"/>
              </a:rPr>
              <a:t>Argumentación de la trascendencia académica y social </a:t>
            </a:r>
            <a:r>
              <a:rPr lang="es-EC" dirty="0" smtClean="0">
                <a:latin typeface="Times New Roman" panose="02020603050405020304" pitchFamily="18" charset="0"/>
                <a:cs typeface="Times New Roman" panose="02020603050405020304" pitchFamily="18" charset="0"/>
              </a:rPr>
              <a:t>de la actividad propuesta</a:t>
            </a:r>
            <a:r>
              <a:rPr lang="es-EC" dirty="0">
                <a:latin typeface="Times New Roman" panose="02020603050405020304" pitchFamily="18" charset="0"/>
                <a:cs typeface="Times New Roman" panose="02020603050405020304" pitchFamily="18" charset="0"/>
              </a:rPr>
              <a:t>, la cual se conjugará con la importancia </a:t>
            </a:r>
            <a:r>
              <a:rPr lang="es-EC" dirty="0" smtClean="0">
                <a:latin typeface="Times New Roman" panose="02020603050405020304" pitchFamily="18" charset="0"/>
                <a:cs typeface="Times New Roman" panose="02020603050405020304" pitchFamily="18" charset="0"/>
              </a:rPr>
              <a:t>de la actividad que </a:t>
            </a:r>
            <a:r>
              <a:rPr lang="es-EC" dirty="0">
                <a:latin typeface="Times New Roman" panose="02020603050405020304" pitchFamily="18" charset="0"/>
                <a:cs typeface="Times New Roman" panose="02020603050405020304" pitchFamily="18" charset="0"/>
              </a:rPr>
              <a:t>se propone, de igual jerarquía la pertinencia del mismo. </a:t>
            </a:r>
          </a:p>
          <a:p>
            <a:pPr marL="0" lvl="0" indent="0">
              <a:lnSpc>
                <a:spcPct val="170000"/>
              </a:lnSpc>
              <a:buNone/>
            </a:pPr>
            <a:r>
              <a:rPr lang="es-ES" b="1" dirty="0" smtClean="0">
                <a:latin typeface="Times New Roman" panose="02020603050405020304" pitchFamily="18" charset="0"/>
                <a:cs typeface="Times New Roman" panose="02020603050405020304" pitchFamily="18" charset="0"/>
              </a:rPr>
              <a:t>Objetivos</a:t>
            </a:r>
            <a:endParaRPr lang="es-EC" dirty="0" smtClean="0">
              <a:latin typeface="Times New Roman" panose="02020603050405020304" pitchFamily="18" charset="0"/>
              <a:cs typeface="Times New Roman" panose="02020603050405020304" pitchFamily="18" charset="0"/>
            </a:endParaRPr>
          </a:p>
          <a:p>
            <a:pPr marL="0" lvl="0" indent="0">
              <a:lnSpc>
                <a:spcPct val="170000"/>
              </a:lnSpc>
              <a:buNone/>
            </a:pPr>
            <a:r>
              <a:rPr lang="es-ES" b="1" dirty="0" smtClean="0">
                <a:latin typeface="Times New Roman" panose="02020603050405020304" pitchFamily="18" charset="0"/>
                <a:cs typeface="Times New Roman" panose="02020603050405020304" pitchFamily="18" charset="0"/>
              </a:rPr>
              <a:t>General</a:t>
            </a:r>
            <a:endParaRPr lang="es-EC" dirty="0">
              <a:latin typeface="Times New Roman" panose="02020603050405020304" pitchFamily="18" charset="0"/>
              <a:cs typeface="Times New Roman" panose="02020603050405020304" pitchFamily="18" charset="0"/>
            </a:endParaRPr>
          </a:p>
          <a:p>
            <a:pPr marL="0" indent="0">
              <a:lnSpc>
                <a:spcPct val="170000"/>
              </a:lnSpc>
              <a:buNone/>
            </a:pPr>
            <a:r>
              <a:rPr lang="es-ES" dirty="0">
                <a:latin typeface="Times New Roman" panose="02020603050405020304" pitchFamily="18" charset="0"/>
                <a:cs typeface="Times New Roman" panose="02020603050405020304" pitchFamily="18" charset="0"/>
              </a:rPr>
              <a:t>Describir un objetivo general iniciando con verbo en infinitivo, recordar que el objetivo debe contener el ¿Qué? ¿Cómo? ¿Para Qué?</a:t>
            </a:r>
            <a:endParaRPr lang="es-EC" dirty="0">
              <a:latin typeface="Times New Roman" panose="02020603050405020304" pitchFamily="18" charset="0"/>
              <a:cs typeface="Times New Roman" panose="02020603050405020304" pitchFamily="18" charset="0"/>
            </a:endParaRPr>
          </a:p>
          <a:p>
            <a:pPr marL="0" indent="0">
              <a:lnSpc>
                <a:spcPct val="170000"/>
              </a:lnSpc>
              <a:buNone/>
            </a:pPr>
            <a:r>
              <a:rPr lang="es-ES" b="1" dirty="0" smtClean="0">
                <a:latin typeface="Times New Roman" panose="02020603050405020304" pitchFamily="18" charset="0"/>
                <a:cs typeface="Times New Roman" panose="02020603050405020304" pitchFamily="18" charset="0"/>
              </a:rPr>
              <a:t>Especifico</a:t>
            </a:r>
            <a:endParaRPr lang="es-EC" dirty="0">
              <a:latin typeface="Times New Roman" panose="02020603050405020304" pitchFamily="18" charset="0"/>
              <a:cs typeface="Times New Roman" panose="02020603050405020304" pitchFamily="18" charset="0"/>
            </a:endParaRPr>
          </a:p>
          <a:p>
            <a:pPr marL="0" indent="0">
              <a:lnSpc>
                <a:spcPct val="170000"/>
              </a:lnSpc>
              <a:buNone/>
            </a:pPr>
            <a:r>
              <a:rPr lang="es-ES" dirty="0">
                <a:latin typeface="Times New Roman" panose="02020603050405020304" pitchFamily="18" charset="0"/>
                <a:cs typeface="Times New Roman" panose="02020603050405020304" pitchFamily="18" charset="0"/>
              </a:rPr>
              <a:t>Específicos: Describir mínimo 2 y máximo 3, iniciando con verbo en infinitivo. Son objetivos alineados y de soporte del objetivo general. Uno de ellos debe enunciar la meta a alcanzarse y otro la acción mediante la cual se realzará. </a:t>
            </a:r>
            <a:endParaRPr lang="es-EC" dirty="0">
              <a:latin typeface="Times New Roman" panose="02020603050405020304" pitchFamily="18" charset="0"/>
              <a:cs typeface="Times New Roman" panose="02020603050405020304" pitchFamily="18" charset="0"/>
            </a:endParaRPr>
          </a:p>
          <a:p>
            <a:pPr marL="0" indent="0">
              <a:buNone/>
            </a:pPr>
            <a:r>
              <a:rPr lang="es-ES" dirty="0"/>
              <a:t> </a:t>
            </a:r>
            <a:endParaRPr lang="es-EC" dirty="0"/>
          </a:p>
          <a:p>
            <a:pPr marL="0" indent="0">
              <a:buNone/>
            </a:pPr>
            <a:endParaRPr lang="es-EC" dirty="0"/>
          </a:p>
        </p:txBody>
      </p:sp>
    </p:spTree>
    <p:extLst>
      <p:ext uri="{BB962C8B-B14F-4D97-AF65-F5344CB8AC3E}">
        <p14:creationId xmlns:p14="http://schemas.microsoft.com/office/powerpoint/2010/main" val="313754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200" b="1" dirty="0" smtClean="0"/>
              <a:t>Programas de Vinculación que cuenta en Instituto Superior Tecnológico Japón</a:t>
            </a:r>
            <a:endParaRPr lang="es-EC" sz="3200" b="1"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S" sz="2000" dirty="0">
                <a:latin typeface="Times New Roman" panose="02020603050405020304" pitchFamily="18" charset="0"/>
                <a:cs typeface="Times New Roman" panose="02020603050405020304" pitchFamily="18" charset="0"/>
              </a:rPr>
              <a:t>L</a:t>
            </a:r>
            <a:r>
              <a:rPr lang="es-ES" sz="2000" dirty="0" smtClean="0">
                <a:latin typeface="Times New Roman" panose="02020603050405020304" pitchFamily="18" charset="0"/>
                <a:cs typeface="Times New Roman" panose="02020603050405020304" pitchFamily="18" charset="0"/>
              </a:rPr>
              <a:t>os </a:t>
            </a:r>
            <a:r>
              <a:rPr lang="es-ES" sz="2000" dirty="0">
                <a:latin typeface="Times New Roman" panose="02020603050405020304" pitchFamily="18" charset="0"/>
                <a:cs typeface="Times New Roman" panose="02020603050405020304" pitchFamily="18" charset="0"/>
              </a:rPr>
              <a:t>programas de vinculación institucional que cuenta la institución y que los mismos son productos de investigación que se han elaborado a partir del impulsar procesos de investigación en el instituto en beneficio con la sociedad, con el fin de promover la conformación de equipos de investigación en las carreras que cuenta el Instituto; por lo que, los programas de vinculación obedecen al principio de desarrollar o participar en procesos de investigación que permitan dar solución a problemas definidos en la sociedad en las áreas de competencia del instituto a través de proyectos de vinculación que realizan las estudiantes con el apoyo de docentes. Es así, que el Instituto Superior Tecnológico Japón cuenta con seis programas de vinculación</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24875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normAutofit fontScale="25000" lnSpcReduction="20000"/>
          </a:bodyPr>
          <a:lstStyle/>
          <a:p>
            <a:pPr marL="0" lvl="0" indent="0">
              <a:lnSpc>
                <a:spcPct val="160000"/>
              </a:lnSpc>
              <a:buNone/>
            </a:pPr>
            <a:r>
              <a:rPr lang="es-ES" sz="7200" b="1" dirty="0">
                <a:latin typeface="Times New Roman" panose="02020603050405020304" pitchFamily="18" charset="0"/>
                <a:cs typeface="Times New Roman" panose="02020603050405020304" pitchFamily="18" charset="0"/>
              </a:rPr>
              <a:t>Grupo beneficiario</a:t>
            </a:r>
            <a:r>
              <a:rPr lang="es-ES" sz="7200" dirty="0">
                <a:latin typeface="Times New Roman" panose="02020603050405020304" pitchFamily="18" charset="0"/>
                <a:cs typeface="Times New Roman" panose="02020603050405020304" pitchFamily="18" charset="0"/>
              </a:rPr>
              <a:t> (actividad económica, situación social, número de familias o personas beneficiarias, pertenencia a comunidades rurales o zonas urbanas)</a:t>
            </a:r>
            <a:endParaRPr lang="es-EC" sz="7200" dirty="0">
              <a:latin typeface="Times New Roman" panose="02020603050405020304" pitchFamily="18" charset="0"/>
              <a:cs typeface="Times New Roman" panose="02020603050405020304" pitchFamily="18" charset="0"/>
            </a:endParaRPr>
          </a:p>
          <a:p>
            <a:pPr marL="0" indent="0">
              <a:lnSpc>
                <a:spcPct val="160000"/>
              </a:lnSpc>
              <a:buNone/>
            </a:pPr>
            <a:r>
              <a:rPr lang="es-ES" sz="7200" b="1" dirty="0" smtClean="0">
                <a:latin typeface="Times New Roman" panose="02020603050405020304" pitchFamily="18" charset="0"/>
                <a:cs typeface="Times New Roman" panose="02020603050405020304" pitchFamily="18" charset="0"/>
              </a:rPr>
              <a:t>Lugar </a:t>
            </a:r>
            <a:r>
              <a:rPr lang="es-ES" sz="7200" b="1" dirty="0">
                <a:latin typeface="Times New Roman" panose="02020603050405020304" pitchFamily="18" charset="0"/>
                <a:cs typeface="Times New Roman" panose="02020603050405020304" pitchFamily="18" charset="0"/>
              </a:rPr>
              <a:t>a desarrollar la actividad</a:t>
            </a:r>
            <a:endParaRPr lang="es-EC" sz="7200" dirty="0">
              <a:latin typeface="Times New Roman" panose="02020603050405020304" pitchFamily="18" charset="0"/>
              <a:cs typeface="Times New Roman" panose="02020603050405020304" pitchFamily="18" charset="0"/>
            </a:endParaRPr>
          </a:p>
          <a:p>
            <a:pPr marL="0" indent="0">
              <a:lnSpc>
                <a:spcPct val="160000"/>
              </a:lnSpc>
              <a:buNone/>
            </a:pPr>
            <a:r>
              <a:rPr lang="es-ES" sz="7200" dirty="0">
                <a:latin typeface="Times New Roman" panose="02020603050405020304" pitchFamily="18" charset="0"/>
                <a:cs typeface="Times New Roman" panose="02020603050405020304" pitchFamily="18" charset="0"/>
              </a:rPr>
              <a:t>Dirección donde se propone realizar la actividad. En este apartado es oportuno indicar si se requiere intervención del </a:t>
            </a:r>
            <a:r>
              <a:rPr lang="es-ES" sz="7200" dirty="0" smtClean="0">
                <a:latin typeface="Times New Roman" panose="02020603050405020304" pitchFamily="18" charset="0"/>
                <a:cs typeface="Times New Roman" panose="02020603050405020304" pitchFamily="18" charset="0"/>
              </a:rPr>
              <a:t>ISTJ </a:t>
            </a:r>
            <a:r>
              <a:rPr lang="es-ES" sz="7200" dirty="0">
                <a:latin typeface="Times New Roman" panose="02020603050405020304" pitchFamily="18" charset="0"/>
                <a:cs typeface="Times New Roman" panose="02020603050405020304" pitchFamily="18" charset="0"/>
              </a:rPr>
              <a:t>para la autorización respectiva, o las autoridades del lugar han dado extraoficialmente su aprobación</a:t>
            </a:r>
            <a:r>
              <a:rPr lang="es-ES" sz="7200" dirty="0" smtClean="0">
                <a:latin typeface="Times New Roman" panose="02020603050405020304" pitchFamily="18" charset="0"/>
                <a:cs typeface="Times New Roman" panose="02020603050405020304" pitchFamily="18" charset="0"/>
              </a:rPr>
              <a:t>.</a:t>
            </a:r>
          </a:p>
          <a:p>
            <a:pPr marL="0" indent="0">
              <a:lnSpc>
                <a:spcPct val="160000"/>
              </a:lnSpc>
              <a:buNone/>
            </a:pPr>
            <a:r>
              <a:rPr lang="es-ES" sz="7200" b="1" dirty="0" smtClean="0">
                <a:latin typeface="Times New Roman" panose="02020603050405020304" pitchFamily="18" charset="0"/>
                <a:cs typeface="Times New Roman" panose="02020603050405020304" pitchFamily="18" charset="0"/>
              </a:rPr>
              <a:t>Descripción de la Propuesta</a:t>
            </a:r>
          </a:p>
          <a:p>
            <a:pPr marL="0" indent="0">
              <a:lnSpc>
                <a:spcPct val="160000"/>
              </a:lnSpc>
              <a:buNone/>
            </a:pPr>
            <a:r>
              <a:rPr lang="es-ES" sz="7200" dirty="0" smtClean="0">
                <a:latin typeface="Times New Roman" panose="02020603050405020304" pitchFamily="18" charset="0"/>
                <a:cs typeface="Times New Roman" panose="02020603050405020304" pitchFamily="18" charset="0"/>
              </a:rPr>
              <a:t>Describir la propuesta, los temas que se tratarán en base a la teoría y que se proponen a partir de la investigación realizada, donde se evidenció el problema.</a:t>
            </a:r>
            <a:endParaRPr lang="es-EC" sz="7200" dirty="0">
              <a:latin typeface="Times New Roman" panose="02020603050405020304" pitchFamily="18" charset="0"/>
              <a:cs typeface="Times New Roman" panose="02020603050405020304" pitchFamily="18" charset="0"/>
            </a:endParaRPr>
          </a:p>
          <a:p>
            <a:pPr marL="0" indent="0">
              <a:lnSpc>
                <a:spcPct val="160000"/>
              </a:lnSpc>
              <a:buNone/>
            </a:pPr>
            <a:r>
              <a:rPr lang="es-ES" sz="7200" dirty="0">
                <a:latin typeface="Times New Roman" panose="02020603050405020304" pitchFamily="18" charset="0"/>
                <a:cs typeface="Times New Roman" panose="02020603050405020304" pitchFamily="18" charset="0"/>
              </a:rPr>
              <a:t> </a:t>
            </a:r>
            <a:endParaRPr lang="es-EC" sz="72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94300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normAutofit fontScale="85000" lnSpcReduction="20000"/>
          </a:bodyPr>
          <a:lstStyle/>
          <a:p>
            <a:pPr marL="0" lvl="0" indent="0">
              <a:lnSpc>
                <a:spcPct val="160000"/>
              </a:lnSpc>
              <a:buNone/>
            </a:pPr>
            <a:r>
              <a:rPr lang="es-ES" b="1" dirty="0">
                <a:latin typeface="Times New Roman" panose="02020603050405020304" pitchFamily="18" charset="0"/>
                <a:cs typeface="Times New Roman" panose="02020603050405020304" pitchFamily="18" charset="0"/>
              </a:rPr>
              <a:t>Fecha propuesta para el desarrollo</a:t>
            </a:r>
            <a:endParaRPr lang="es-EC" dirty="0">
              <a:latin typeface="Times New Roman" panose="02020603050405020304" pitchFamily="18" charset="0"/>
              <a:cs typeface="Times New Roman" panose="02020603050405020304" pitchFamily="18" charset="0"/>
            </a:endParaRPr>
          </a:p>
          <a:p>
            <a:pPr marL="0" indent="0">
              <a:lnSpc>
                <a:spcPct val="160000"/>
              </a:lnSpc>
              <a:buNone/>
            </a:pPr>
            <a:r>
              <a:rPr lang="es-ES" dirty="0">
                <a:latin typeface="Times New Roman" panose="02020603050405020304" pitchFamily="18" charset="0"/>
                <a:cs typeface="Times New Roman" panose="02020603050405020304" pitchFamily="18" charset="0"/>
              </a:rPr>
              <a:t>Esta fecha debe estar enmarcada en el periodo académico que se este cursando.</a:t>
            </a:r>
            <a:endParaRPr lang="es-EC" dirty="0">
              <a:latin typeface="Times New Roman" panose="02020603050405020304" pitchFamily="18" charset="0"/>
              <a:cs typeface="Times New Roman" panose="02020603050405020304" pitchFamily="18" charset="0"/>
            </a:endParaRPr>
          </a:p>
          <a:p>
            <a:pPr marL="0" indent="0">
              <a:lnSpc>
                <a:spcPct val="160000"/>
              </a:lnSpc>
              <a:buNone/>
            </a:pPr>
            <a:r>
              <a:rPr lang="es-ES" b="1" dirty="0" smtClean="0">
                <a:latin typeface="Times New Roman" panose="02020603050405020304" pitchFamily="18" charset="0"/>
                <a:cs typeface="Times New Roman" panose="02020603050405020304" pitchFamily="18" charset="0"/>
              </a:rPr>
              <a:t>Tiempo </a:t>
            </a:r>
            <a:r>
              <a:rPr lang="es-ES" b="1" dirty="0">
                <a:latin typeface="Times New Roman" panose="02020603050405020304" pitchFamily="18" charset="0"/>
                <a:cs typeface="Times New Roman" panose="02020603050405020304" pitchFamily="18" charset="0"/>
              </a:rPr>
              <a:t>estimado de desarrollo de la actividad.</a:t>
            </a:r>
            <a:endParaRPr lang="es-EC" dirty="0">
              <a:latin typeface="Times New Roman" panose="02020603050405020304" pitchFamily="18" charset="0"/>
              <a:cs typeface="Times New Roman" panose="02020603050405020304" pitchFamily="18" charset="0"/>
            </a:endParaRPr>
          </a:p>
          <a:p>
            <a:pPr marL="0" indent="0">
              <a:lnSpc>
                <a:spcPct val="160000"/>
              </a:lnSpc>
              <a:buNone/>
            </a:pPr>
            <a:r>
              <a:rPr lang="es-ES" dirty="0">
                <a:latin typeface="Times New Roman" panose="02020603050405020304" pitchFamily="18" charset="0"/>
                <a:cs typeface="Times New Roman" panose="02020603050405020304" pitchFamily="18" charset="0"/>
              </a:rPr>
              <a:t>Al ser una actividad indicar las horas que se emplearán para desarrollar la actividad.</a:t>
            </a:r>
            <a:endParaRPr lang="es-EC" dirty="0">
              <a:latin typeface="Times New Roman" panose="02020603050405020304" pitchFamily="18" charset="0"/>
              <a:cs typeface="Times New Roman" panose="02020603050405020304" pitchFamily="18" charset="0"/>
            </a:endParaRPr>
          </a:p>
          <a:p>
            <a:pPr marL="0" indent="0">
              <a:lnSpc>
                <a:spcPct val="160000"/>
              </a:lnSpc>
              <a:buNone/>
            </a:pPr>
            <a:r>
              <a:rPr lang="es-ES" b="1" dirty="0" smtClean="0">
                <a:latin typeface="Times New Roman" panose="02020603050405020304" pitchFamily="18" charset="0"/>
                <a:cs typeface="Times New Roman" panose="02020603050405020304" pitchFamily="18" charset="0"/>
              </a:rPr>
              <a:t>Metodología </a:t>
            </a:r>
            <a:r>
              <a:rPr lang="es-ES" b="1" dirty="0">
                <a:latin typeface="Times New Roman" panose="02020603050405020304" pitchFamily="18" charset="0"/>
                <a:cs typeface="Times New Roman" panose="02020603050405020304" pitchFamily="18" charset="0"/>
              </a:rPr>
              <a:t>a utilizarse</a:t>
            </a:r>
            <a:endParaRPr lang="es-EC" dirty="0">
              <a:latin typeface="Times New Roman" panose="02020603050405020304" pitchFamily="18" charset="0"/>
              <a:cs typeface="Times New Roman" panose="02020603050405020304" pitchFamily="18" charset="0"/>
            </a:endParaRPr>
          </a:p>
          <a:p>
            <a:pPr marL="0" indent="0">
              <a:lnSpc>
                <a:spcPct val="160000"/>
              </a:lnSpc>
              <a:buNone/>
            </a:pPr>
            <a:r>
              <a:rPr lang="es-ES" dirty="0">
                <a:latin typeface="Times New Roman" panose="02020603050405020304" pitchFamily="18" charset="0"/>
                <a:cs typeface="Times New Roman" panose="02020603050405020304" pitchFamily="18" charset="0"/>
              </a:rPr>
              <a:t>Procedimiento a utilizarse en la actividad propuesta, con el cual se obtendrá una medición cualitativa o cuantitativa sobre el fenómeno.</a:t>
            </a:r>
            <a:endParaRPr lang="es-EC" dirty="0">
              <a:latin typeface="Times New Roman" panose="02020603050405020304" pitchFamily="18" charset="0"/>
              <a:cs typeface="Times New Roman" panose="02020603050405020304" pitchFamily="18" charset="0"/>
            </a:endParaRPr>
          </a:p>
          <a:p>
            <a:pPr marL="0" indent="0">
              <a:lnSpc>
                <a:spcPct val="160000"/>
              </a:lnSpc>
              <a:buNone/>
            </a:pP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686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S" sz="2000" b="1" dirty="0" smtClean="0">
                <a:latin typeface="Times New Roman" panose="02020603050405020304" pitchFamily="18" charset="0"/>
                <a:cs typeface="Times New Roman" panose="02020603050405020304" pitchFamily="18" charset="0"/>
              </a:rPr>
              <a:t>Recursos </a:t>
            </a:r>
            <a:r>
              <a:rPr lang="es-ES" sz="2000" b="1" dirty="0">
                <a:latin typeface="Times New Roman" panose="02020603050405020304" pitchFamily="18" charset="0"/>
                <a:cs typeface="Times New Roman" panose="02020603050405020304" pitchFamily="18" charset="0"/>
              </a:rPr>
              <a:t>requeridos</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Recursos materiales y logísticos que se requerirán para desarrollar la actividad propuesta.</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b="1" dirty="0" smtClean="0">
                <a:latin typeface="Times New Roman" panose="02020603050405020304" pitchFamily="18" charset="0"/>
                <a:cs typeface="Times New Roman" panose="02020603050405020304" pitchFamily="18" charset="0"/>
              </a:rPr>
              <a:t>Presupuesto </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Planteamiento económico de los egresos que la actividad requiere para su desarrollo. Se sugiere realizarlo mediante una tabla, la cual debe contener: las acciones a desarrollarse, cantidad, valor monetario, y total.  Ejemplo de tabla</a:t>
            </a:r>
            <a:r>
              <a:rPr lang="es-ES" sz="2000" dirty="0" smtClean="0">
                <a:latin typeface="Times New Roman" panose="02020603050405020304" pitchFamily="18" charset="0"/>
                <a:cs typeface="Times New Roman" panose="02020603050405020304" pitchFamily="18" charset="0"/>
              </a:rPr>
              <a:t>:</a:t>
            </a:r>
          </a:p>
          <a:p>
            <a:pPr marL="0" indent="0" algn="just">
              <a:lnSpc>
                <a:spcPct val="150000"/>
              </a:lnSpc>
              <a:buNone/>
            </a:pPr>
            <a:endParaRPr lang="es-EC" sz="2200" dirty="0">
              <a:latin typeface="Times New Roman" panose="02020603050405020304" pitchFamily="18" charset="0"/>
              <a:cs typeface="Times New Roman" panose="02020603050405020304" pitchFamily="18" charset="0"/>
            </a:endParaRPr>
          </a:p>
          <a:p>
            <a:pPr marL="0" indent="0">
              <a:buNone/>
            </a:pP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1935204059"/>
              </p:ext>
            </p:extLst>
          </p:nvPr>
        </p:nvGraphicFramePr>
        <p:xfrm>
          <a:off x="6814632" y="4466286"/>
          <a:ext cx="4114165" cy="2095500"/>
        </p:xfrm>
        <a:graphic>
          <a:graphicData uri="http://schemas.openxmlformats.org/drawingml/2006/table">
            <a:tbl>
              <a:tblPr firstRow="1" firstCol="1" bandRow="1">
                <a:tableStyleId>{5C22544A-7EE6-4342-B048-85BDC9FD1C3A}</a:tableStyleId>
              </a:tblPr>
              <a:tblGrid>
                <a:gridCol w="2006600">
                  <a:extLst>
                    <a:ext uri="{9D8B030D-6E8A-4147-A177-3AD203B41FA5}">
                      <a16:colId xmlns="" xmlns:a16="http://schemas.microsoft.com/office/drawing/2014/main" val="20000"/>
                    </a:ext>
                  </a:extLst>
                </a:gridCol>
                <a:gridCol w="120650">
                  <a:extLst>
                    <a:ext uri="{9D8B030D-6E8A-4147-A177-3AD203B41FA5}">
                      <a16:colId xmlns="" xmlns:a16="http://schemas.microsoft.com/office/drawing/2014/main" val="20001"/>
                    </a:ext>
                  </a:extLst>
                </a:gridCol>
                <a:gridCol w="945515">
                  <a:extLst>
                    <a:ext uri="{9D8B030D-6E8A-4147-A177-3AD203B41FA5}">
                      <a16:colId xmlns="" xmlns:a16="http://schemas.microsoft.com/office/drawing/2014/main" val="20002"/>
                    </a:ext>
                  </a:extLst>
                </a:gridCol>
                <a:gridCol w="1041400">
                  <a:extLst>
                    <a:ext uri="{9D8B030D-6E8A-4147-A177-3AD203B41FA5}">
                      <a16:colId xmlns="" xmlns:a16="http://schemas.microsoft.com/office/drawing/2014/main" val="20003"/>
                    </a:ext>
                  </a:extLst>
                </a:gridCol>
              </a:tblGrid>
              <a:tr h="190500">
                <a:tc>
                  <a:txBody>
                    <a:bodyPr/>
                    <a:lstStyle/>
                    <a:p>
                      <a:pPr algn="ctr">
                        <a:lnSpc>
                          <a:spcPct val="107000"/>
                        </a:lnSpc>
                        <a:spcAft>
                          <a:spcPts val="0"/>
                        </a:spcAft>
                      </a:pPr>
                      <a:r>
                        <a:rPr lang="es-ES" sz="1100" dirty="0">
                          <a:effectLst/>
                        </a:rPr>
                        <a:t>Acciones</a:t>
                      </a:r>
                      <a:endParaRPr lang="es-EC" sz="1200" dirty="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ctr">
                        <a:lnSpc>
                          <a:spcPct val="107000"/>
                        </a:lnSpc>
                        <a:spcAft>
                          <a:spcPts val="0"/>
                        </a:spcAft>
                      </a:pPr>
                      <a:r>
                        <a:rPr lang="es-ES" sz="1100" dirty="0">
                          <a:effectLst/>
                        </a:rPr>
                        <a:t>Cantidad</a:t>
                      </a:r>
                      <a:endParaRPr lang="es-EC" sz="1200" dirty="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ctr">
                        <a:lnSpc>
                          <a:spcPct val="107000"/>
                        </a:lnSpc>
                        <a:spcAft>
                          <a:spcPts val="0"/>
                        </a:spcAft>
                      </a:pPr>
                      <a:r>
                        <a:rPr lang="es-ES" sz="1100">
                          <a:effectLst/>
                        </a:rPr>
                        <a:t>Valor</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0"/>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1"/>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2"/>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3"/>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4"/>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5"/>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6"/>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7"/>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es-EC"/>
                    </a:p>
                  </a:txBody>
                  <a:tcPr/>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8"/>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lnSpc>
                          <a:spcPct val="107000"/>
                        </a:lnSpc>
                        <a:spcAft>
                          <a:spcPts val="0"/>
                        </a:spcAft>
                      </a:pPr>
                      <a:r>
                        <a:rPr lang="es-ES" sz="1100">
                          <a:effectLst/>
                        </a:rPr>
                        <a:t>Sub Total</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09"/>
                  </a:ext>
                </a:extLst>
              </a:tr>
              <a:tr h="190500">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l">
                        <a:lnSpc>
                          <a:spcPct val="107000"/>
                        </a:lnSpc>
                        <a:spcAft>
                          <a:spcPts val="0"/>
                        </a:spcAft>
                      </a:pPr>
                      <a:r>
                        <a:rPr lang="es-ES" sz="1100">
                          <a:effectLst/>
                        </a:rPr>
                        <a:t> </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r">
                        <a:lnSpc>
                          <a:spcPct val="107000"/>
                        </a:lnSpc>
                        <a:spcAft>
                          <a:spcPts val="0"/>
                        </a:spcAft>
                      </a:pPr>
                      <a:r>
                        <a:rPr lang="es-ES" sz="1100">
                          <a:effectLst/>
                        </a:rPr>
                        <a:t>TOTAL</a:t>
                      </a:r>
                      <a:endParaRPr lang="es-EC"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l">
                        <a:lnSpc>
                          <a:spcPct val="107000"/>
                        </a:lnSpc>
                        <a:spcAft>
                          <a:spcPts val="0"/>
                        </a:spcAft>
                      </a:pPr>
                      <a:r>
                        <a:rPr lang="es-ES" sz="1100" dirty="0">
                          <a:effectLst/>
                        </a:rPr>
                        <a:t> </a:t>
                      </a:r>
                      <a:endParaRPr lang="es-EC" sz="1200"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189197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Estructura de la Propuesta de la Actividad de Vinculación </a:t>
            </a:r>
            <a:endParaRPr lang="es-EC" dirty="0"/>
          </a:p>
        </p:txBody>
      </p:sp>
      <p:sp>
        <p:nvSpPr>
          <p:cNvPr id="3" name="Marcador de contenido 2"/>
          <p:cNvSpPr>
            <a:spLocks noGrp="1"/>
          </p:cNvSpPr>
          <p:nvPr>
            <p:ph idx="1"/>
          </p:nvPr>
        </p:nvSpPr>
        <p:spPr/>
        <p:txBody>
          <a:bodyPr/>
          <a:lstStyle/>
          <a:p>
            <a:pPr marL="0" lvl="0" indent="0" algn="just">
              <a:lnSpc>
                <a:spcPct val="150000"/>
              </a:lnSpc>
              <a:buNone/>
            </a:pPr>
            <a:r>
              <a:rPr lang="es-ES" sz="2400" b="1" dirty="0">
                <a:latin typeface="Times New Roman" panose="02020603050405020304" pitchFamily="18" charset="0"/>
                <a:cs typeface="Times New Roman" panose="02020603050405020304" pitchFamily="18" charset="0"/>
              </a:rPr>
              <a:t>Cronograma de acciones para ejecutar la actividad.</a:t>
            </a:r>
            <a:endParaRPr lang="es-EC" sz="24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400" dirty="0">
                <a:latin typeface="Times New Roman" panose="02020603050405020304" pitchFamily="18" charset="0"/>
                <a:cs typeface="Times New Roman" panose="02020603050405020304" pitchFamily="18" charset="0"/>
              </a:rPr>
              <a:t>Detalle de las acciones a desarrollar dentro de la actividad propuesta, la enumeración debe ser detallada y con el responsable a cargo. </a:t>
            </a:r>
            <a:endParaRPr lang="es-EC" sz="24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400" b="1" dirty="0" smtClean="0">
                <a:latin typeface="Times New Roman" panose="02020603050405020304" pitchFamily="18" charset="0"/>
                <a:cs typeface="Times New Roman" panose="02020603050405020304" pitchFamily="18" charset="0"/>
              </a:rPr>
              <a:t>Firma </a:t>
            </a:r>
            <a:r>
              <a:rPr lang="es-ES" sz="2400" b="1" dirty="0">
                <a:latin typeface="Times New Roman" panose="02020603050405020304" pitchFamily="18" charset="0"/>
                <a:cs typeface="Times New Roman" panose="02020603050405020304" pitchFamily="18" charset="0"/>
              </a:rPr>
              <a:t>de responsables</a:t>
            </a:r>
            <a:endParaRPr lang="es-EC" sz="24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400" dirty="0">
                <a:latin typeface="Times New Roman" panose="02020603050405020304" pitchFamily="18" charset="0"/>
                <a:cs typeface="Times New Roman" panose="02020603050405020304" pitchFamily="18" charset="0"/>
              </a:rPr>
              <a:t>Nombres y firmas de las personas responsables de la propuesta de actividad de vinculación con la sociedad.</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593069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33095"/>
            <a:ext cx="7772400" cy="1325563"/>
          </a:xfrm>
        </p:spPr>
        <p:txBody>
          <a:bodyPr>
            <a:noAutofit/>
          </a:bodyPr>
          <a:lstStyle/>
          <a:p>
            <a:pPr algn="just">
              <a:lnSpc>
                <a:spcPct val="100000"/>
              </a:lnSpc>
            </a:pPr>
            <a:r>
              <a:rPr lang="es-EC" sz="3200" b="1" dirty="0">
                <a:cs typeface="Times New Roman" panose="02020603050405020304" pitchFamily="18" charset="0"/>
              </a:rPr>
              <a:t>Estructura </a:t>
            </a:r>
            <a:r>
              <a:rPr lang="es-EC" sz="3200" b="1" dirty="0" smtClean="0">
                <a:cs typeface="Times New Roman" panose="02020603050405020304" pitchFamily="18" charset="0"/>
              </a:rPr>
              <a:t>del Informe </a:t>
            </a:r>
            <a:r>
              <a:rPr lang="es-EC" sz="3200" b="1" dirty="0">
                <a:cs typeface="Times New Roman" panose="02020603050405020304" pitchFamily="18" charset="0"/>
              </a:rPr>
              <a:t>de </a:t>
            </a:r>
            <a:r>
              <a:rPr lang="es-EC" sz="3200" b="1" dirty="0" smtClean="0">
                <a:cs typeface="Times New Roman" panose="02020603050405020304" pitchFamily="18" charset="0"/>
              </a:rPr>
              <a:t>la Actividad de </a:t>
            </a:r>
            <a:r>
              <a:rPr lang="es-EC" sz="3200" b="1" dirty="0">
                <a:cs typeface="Times New Roman" panose="02020603050405020304" pitchFamily="18" charset="0"/>
              </a:rPr>
              <a:t>vinculación</a:t>
            </a:r>
          </a:p>
        </p:txBody>
      </p:sp>
      <p:sp>
        <p:nvSpPr>
          <p:cNvPr id="3" name="Marcador de contenido 2"/>
          <p:cNvSpPr>
            <a:spLocks noGrp="1"/>
          </p:cNvSpPr>
          <p:nvPr>
            <p:ph idx="1"/>
          </p:nvPr>
        </p:nvSpPr>
        <p:spPr/>
        <p:txBody>
          <a:bodyPr>
            <a:normAutofit/>
          </a:bodyPr>
          <a:lstStyle/>
          <a:p>
            <a:pPr marL="0" lvl="0" indent="0">
              <a:lnSpc>
                <a:spcPct val="150000"/>
              </a:lnSpc>
              <a:buNone/>
            </a:pPr>
            <a:r>
              <a:rPr lang="es-ES" sz="2400" b="1" dirty="0">
                <a:latin typeface="Times New Roman" panose="02020603050405020304" pitchFamily="18" charset="0"/>
                <a:cs typeface="Times New Roman" panose="02020603050405020304" pitchFamily="18" charset="0"/>
              </a:rPr>
              <a:t>Nombre de la actividad ejecutada</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a:latin typeface="Times New Roman" panose="02020603050405020304" pitchFamily="18" charset="0"/>
                <a:cs typeface="Times New Roman" panose="02020603050405020304" pitchFamily="18" charset="0"/>
              </a:rPr>
              <a:t>Denominación de la actividad que se propone realizar y la cuál será de utilidad para la sociedad y aplicación de los estudiantes. </a:t>
            </a:r>
            <a:endParaRPr lang="es-EC" sz="2400" dirty="0" smtClean="0">
              <a:latin typeface="Times New Roman" panose="02020603050405020304" pitchFamily="18" charset="0"/>
              <a:cs typeface="Times New Roman" panose="02020603050405020304" pitchFamily="18" charset="0"/>
            </a:endParaRPr>
          </a:p>
          <a:p>
            <a:pPr marL="0" indent="0">
              <a:lnSpc>
                <a:spcPct val="150000"/>
              </a:lnSpc>
              <a:buNone/>
            </a:pPr>
            <a:r>
              <a:rPr lang="es-ES" sz="2400" b="1" dirty="0" smtClean="0">
                <a:latin typeface="Times New Roman" panose="02020603050405020304" pitchFamily="18" charset="0"/>
                <a:cs typeface="Times New Roman" panose="02020603050405020304" pitchFamily="18" charset="0"/>
              </a:rPr>
              <a:t>Antecedentes </a:t>
            </a:r>
            <a:r>
              <a:rPr lang="es-ES" sz="2400" b="1" dirty="0">
                <a:latin typeface="Times New Roman" panose="02020603050405020304" pitchFamily="18" charset="0"/>
                <a:cs typeface="Times New Roman" panose="02020603050405020304" pitchFamily="18" charset="0"/>
              </a:rPr>
              <a:t>de la necesidad o </a:t>
            </a:r>
            <a:r>
              <a:rPr lang="es-ES" sz="2400" b="1" dirty="0" smtClean="0">
                <a:latin typeface="Times New Roman" panose="02020603050405020304" pitchFamily="18" charset="0"/>
                <a:cs typeface="Times New Roman" panose="02020603050405020304" pitchFamily="18" charset="0"/>
              </a:rPr>
              <a:t>problemática</a:t>
            </a:r>
          </a:p>
          <a:p>
            <a:pPr marL="0" indent="0">
              <a:lnSpc>
                <a:spcPct val="150000"/>
              </a:lnSpc>
              <a:buNone/>
            </a:pPr>
            <a:r>
              <a:rPr lang="es-EC" sz="2400" dirty="0">
                <a:latin typeface="Times New Roman" panose="02020603050405020304" pitchFamily="18" charset="0"/>
                <a:cs typeface="Times New Roman" panose="02020603050405020304" pitchFamily="18" charset="0"/>
              </a:rPr>
              <a:t>Se precisará la problemática que se desea contribuir a solucionar a partir de una descripción de la misma basada en las necesidades identificadas</a:t>
            </a:r>
            <a:r>
              <a:rPr lang="es-EC" sz="2400" dirty="0" smtClean="0">
                <a:latin typeface="Times New Roman" panose="02020603050405020304" pitchFamily="18" charset="0"/>
                <a:cs typeface="Times New Roman" panose="02020603050405020304" pitchFamily="18" charset="0"/>
              </a:rPr>
              <a:t>.</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449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3200" b="1" dirty="0">
                <a:cs typeface="Times New Roman" panose="02020603050405020304" pitchFamily="18" charset="0"/>
              </a:rPr>
              <a:t>Estructura del Informe de la Actividad de vinculación</a:t>
            </a:r>
            <a:endParaRPr lang="es-EC" sz="3200" dirty="0"/>
          </a:p>
        </p:txBody>
      </p:sp>
      <p:sp>
        <p:nvSpPr>
          <p:cNvPr id="3" name="Marcador de contenido 2"/>
          <p:cNvSpPr>
            <a:spLocks noGrp="1"/>
          </p:cNvSpPr>
          <p:nvPr>
            <p:ph idx="1"/>
          </p:nvPr>
        </p:nvSpPr>
        <p:spPr/>
        <p:txBody>
          <a:bodyPr>
            <a:normAutofit fontScale="62500" lnSpcReduction="20000"/>
          </a:bodyPr>
          <a:lstStyle/>
          <a:p>
            <a:pPr marL="0" lvl="0" indent="0" algn="just">
              <a:lnSpc>
                <a:spcPct val="160000"/>
              </a:lnSpc>
              <a:buNone/>
            </a:pPr>
            <a:r>
              <a:rPr lang="es-ES" b="1" dirty="0">
                <a:latin typeface="Times New Roman" panose="02020603050405020304" pitchFamily="18" charset="0"/>
                <a:cs typeface="Times New Roman" panose="02020603050405020304" pitchFamily="18" charset="0"/>
              </a:rPr>
              <a:t>Objetivo a </a:t>
            </a:r>
            <a:r>
              <a:rPr lang="es-ES" b="1" dirty="0" smtClean="0">
                <a:latin typeface="Times New Roman" panose="02020603050405020304" pitchFamily="18" charset="0"/>
                <a:cs typeface="Times New Roman" panose="02020603050405020304" pitchFamily="18" charset="0"/>
              </a:rPr>
              <a:t>alcanzar</a:t>
            </a:r>
          </a:p>
          <a:p>
            <a:pPr marL="0" lvl="0" indent="0" algn="just">
              <a:lnSpc>
                <a:spcPct val="160000"/>
              </a:lnSpc>
              <a:buNone/>
            </a:pPr>
            <a:r>
              <a:rPr lang="es-ES" b="1" dirty="0" smtClean="0">
                <a:latin typeface="Times New Roman" panose="02020603050405020304" pitchFamily="18" charset="0"/>
                <a:cs typeface="Times New Roman" panose="02020603050405020304" pitchFamily="18" charset="0"/>
              </a:rPr>
              <a:t>Objetivos</a:t>
            </a:r>
            <a:r>
              <a:rPr lang="es-EC" dirty="0" smtClean="0">
                <a:latin typeface="Times New Roman" panose="02020603050405020304" pitchFamily="18" charset="0"/>
                <a:cs typeface="Times New Roman" panose="02020603050405020304" pitchFamily="18" charset="0"/>
              </a:rPr>
              <a:t> </a:t>
            </a:r>
          </a:p>
          <a:p>
            <a:pPr marL="0" lvl="0" indent="0" algn="just">
              <a:lnSpc>
                <a:spcPct val="160000"/>
              </a:lnSpc>
              <a:buNone/>
            </a:pPr>
            <a:r>
              <a:rPr lang="es-ES" b="1" dirty="0" smtClean="0">
                <a:latin typeface="Times New Roman" panose="02020603050405020304" pitchFamily="18" charset="0"/>
                <a:cs typeface="Times New Roman" panose="02020603050405020304" pitchFamily="18" charset="0"/>
              </a:rPr>
              <a:t>General</a:t>
            </a:r>
            <a:endParaRPr lang="es-EC" dirty="0">
              <a:latin typeface="Times New Roman" panose="02020603050405020304" pitchFamily="18" charset="0"/>
              <a:cs typeface="Times New Roman" panose="02020603050405020304" pitchFamily="18" charset="0"/>
            </a:endParaRPr>
          </a:p>
          <a:p>
            <a:pPr marL="0" indent="0" algn="just">
              <a:lnSpc>
                <a:spcPct val="160000"/>
              </a:lnSpc>
              <a:buNone/>
            </a:pPr>
            <a:r>
              <a:rPr lang="es-ES" dirty="0">
                <a:latin typeface="Times New Roman" panose="02020603050405020304" pitchFamily="18" charset="0"/>
                <a:cs typeface="Times New Roman" panose="02020603050405020304" pitchFamily="18" charset="0"/>
              </a:rPr>
              <a:t>Describir un objetivo general iniciando con verbo en infinitivo, recordar que el objetivo debe contener el ¿Qué? ¿Cómo? ¿Para Qué?</a:t>
            </a:r>
            <a:endParaRPr lang="es-EC" dirty="0">
              <a:latin typeface="Times New Roman" panose="02020603050405020304" pitchFamily="18" charset="0"/>
              <a:cs typeface="Times New Roman" panose="02020603050405020304" pitchFamily="18" charset="0"/>
            </a:endParaRPr>
          </a:p>
          <a:p>
            <a:pPr marL="0" indent="0" algn="just">
              <a:lnSpc>
                <a:spcPct val="160000"/>
              </a:lnSpc>
              <a:buNone/>
            </a:pPr>
            <a:r>
              <a:rPr lang="es-ES" b="1" dirty="0" smtClean="0">
                <a:latin typeface="Times New Roman" panose="02020603050405020304" pitchFamily="18" charset="0"/>
                <a:cs typeface="Times New Roman" panose="02020603050405020304" pitchFamily="18" charset="0"/>
              </a:rPr>
              <a:t>Especifico</a:t>
            </a:r>
            <a:endParaRPr lang="es-EC" dirty="0">
              <a:latin typeface="Times New Roman" panose="02020603050405020304" pitchFamily="18" charset="0"/>
              <a:cs typeface="Times New Roman" panose="02020603050405020304" pitchFamily="18" charset="0"/>
            </a:endParaRPr>
          </a:p>
          <a:p>
            <a:pPr marL="0" indent="0" algn="just">
              <a:lnSpc>
                <a:spcPct val="160000"/>
              </a:lnSpc>
              <a:buNone/>
            </a:pPr>
            <a:r>
              <a:rPr lang="es-ES" dirty="0">
                <a:latin typeface="Times New Roman" panose="02020603050405020304" pitchFamily="18" charset="0"/>
                <a:cs typeface="Times New Roman" panose="02020603050405020304" pitchFamily="18" charset="0"/>
              </a:rPr>
              <a:t>Específicos: Describir mínimo 2 y máximo 3, iniciando con verbo en infinitivo. Son objetivos alineados y de soporte del objetivo general. Uno de ellos debe enunciar la meta a alcanzarse y otro la acción mediante la cual se realzará. </a:t>
            </a:r>
            <a:endParaRPr lang="es-EC" dirty="0">
              <a:latin typeface="Times New Roman" panose="02020603050405020304" pitchFamily="18" charset="0"/>
              <a:cs typeface="Times New Roman" panose="02020603050405020304" pitchFamily="18" charset="0"/>
            </a:endParaRPr>
          </a:p>
          <a:p>
            <a:pPr marL="0" indent="0">
              <a:buNone/>
            </a:pPr>
            <a:endParaRPr lang="es-EC" dirty="0"/>
          </a:p>
          <a:p>
            <a:pPr marL="0" indent="0">
              <a:buNone/>
            </a:pPr>
            <a:endParaRPr lang="es-EC" dirty="0"/>
          </a:p>
        </p:txBody>
      </p:sp>
    </p:spTree>
    <p:extLst>
      <p:ext uri="{BB962C8B-B14F-4D97-AF65-F5344CB8AC3E}">
        <p14:creationId xmlns:p14="http://schemas.microsoft.com/office/powerpoint/2010/main" val="2087500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C" b="1" dirty="0">
                <a:cs typeface="Times New Roman" panose="02020603050405020304" pitchFamily="18" charset="0"/>
              </a:rPr>
              <a:t>Estructura del Informe de la Actividad de vinculación</a:t>
            </a:r>
            <a:endParaRPr lang="es-EC" dirty="0"/>
          </a:p>
        </p:txBody>
      </p:sp>
      <p:sp>
        <p:nvSpPr>
          <p:cNvPr id="3" name="Marcador de contenido 2"/>
          <p:cNvSpPr>
            <a:spLocks noGrp="1"/>
          </p:cNvSpPr>
          <p:nvPr>
            <p:ph idx="1"/>
          </p:nvPr>
        </p:nvSpPr>
        <p:spPr/>
        <p:txBody>
          <a:bodyPr>
            <a:normAutofit/>
          </a:bodyPr>
          <a:lstStyle/>
          <a:p>
            <a:pPr marL="0" lvl="0" indent="0">
              <a:lnSpc>
                <a:spcPct val="150000"/>
              </a:lnSpc>
              <a:buNone/>
            </a:pPr>
            <a:r>
              <a:rPr lang="es-ES" sz="2200" b="1" dirty="0">
                <a:latin typeface="Times New Roman" panose="02020603050405020304" pitchFamily="18" charset="0"/>
                <a:cs typeface="Times New Roman" panose="02020603050405020304" pitchFamily="18" charset="0"/>
              </a:rPr>
              <a:t>Cronograma de acciones</a:t>
            </a:r>
            <a:endParaRPr lang="es-EC" sz="2200" dirty="0">
              <a:latin typeface="Times New Roman" panose="02020603050405020304" pitchFamily="18" charset="0"/>
              <a:cs typeface="Times New Roman" panose="02020603050405020304" pitchFamily="18" charset="0"/>
            </a:endParaRPr>
          </a:p>
          <a:p>
            <a:pPr marL="0" indent="0">
              <a:lnSpc>
                <a:spcPct val="150000"/>
              </a:lnSpc>
              <a:buNone/>
            </a:pPr>
            <a:r>
              <a:rPr lang="es-ES" sz="2200" dirty="0">
                <a:latin typeface="Times New Roman" panose="02020603050405020304" pitchFamily="18" charset="0"/>
                <a:cs typeface="Times New Roman" panose="02020603050405020304" pitchFamily="18" charset="0"/>
              </a:rPr>
              <a:t>Detalle de las acciones a desarrollar dentro de la actividad propuesta, la enumeración debe ser detallada y con el responsable a cargo. </a:t>
            </a:r>
            <a:endParaRPr lang="es-EC" sz="2200" dirty="0">
              <a:latin typeface="Times New Roman" panose="02020603050405020304" pitchFamily="18" charset="0"/>
              <a:cs typeface="Times New Roman" panose="02020603050405020304" pitchFamily="18" charset="0"/>
            </a:endParaRPr>
          </a:p>
          <a:p>
            <a:pPr marL="0" lvl="0" indent="0">
              <a:buNone/>
            </a:pPr>
            <a:r>
              <a:rPr lang="es-ES" sz="2200" b="1" dirty="0">
                <a:latin typeface="Times New Roman" panose="02020603050405020304" pitchFamily="18" charset="0"/>
                <a:cs typeface="Times New Roman" panose="02020603050405020304" pitchFamily="18" charset="0"/>
              </a:rPr>
              <a:t>Informe de actividades por pasos </a:t>
            </a:r>
            <a:endParaRPr lang="es-EC" sz="2200" dirty="0">
              <a:latin typeface="Times New Roman" panose="02020603050405020304" pitchFamily="18" charset="0"/>
              <a:cs typeface="Times New Roman" panose="02020603050405020304" pitchFamily="18" charset="0"/>
            </a:endParaRPr>
          </a:p>
          <a:p>
            <a:pPr marL="0" indent="0">
              <a:buNone/>
            </a:pPr>
            <a:r>
              <a:rPr lang="es-EC" sz="2200" dirty="0" smtClean="0">
                <a:latin typeface="Times New Roman" panose="02020603050405020304" pitchFamily="18" charset="0"/>
                <a:cs typeface="Times New Roman" panose="02020603050405020304" pitchFamily="18" charset="0"/>
              </a:rPr>
              <a:t>Indicar la ejecución y el fin de cada acción realizada dentro de la actividad.</a:t>
            </a:r>
          </a:p>
          <a:p>
            <a:pPr marL="0" lvl="0" indent="0">
              <a:buNone/>
            </a:pPr>
            <a:r>
              <a:rPr lang="es-ES" sz="2400" b="1" dirty="0">
                <a:latin typeface="Times New Roman" panose="02020603050405020304" pitchFamily="18" charset="0"/>
                <a:cs typeface="Times New Roman" panose="02020603050405020304" pitchFamily="18" charset="0"/>
              </a:rPr>
              <a:t>Grupo beneficiario</a:t>
            </a:r>
            <a:endParaRPr lang="es-EC" sz="2400" dirty="0">
              <a:latin typeface="Times New Roman" panose="02020603050405020304" pitchFamily="18" charset="0"/>
              <a:cs typeface="Times New Roman" panose="02020603050405020304" pitchFamily="18" charset="0"/>
            </a:endParaRPr>
          </a:p>
          <a:p>
            <a:pPr marL="0" indent="0">
              <a:buNone/>
            </a:pPr>
            <a:r>
              <a:rPr lang="es-ES" sz="2400" dirty="0">
                <a:latin typeface="Times New Roman" panose="02020603050405020304" pitchFamily="18" charset="0"/>
                <a:cs typeface="Times New Roman" panose="02020603050405020304" pitchFamily="18" charset="0"/>
              </a:rPr>
              <a:t>(actividad económica, situación social, número de familias o personas beneficiarias, pertenencia a comunidades rurales o zonas urbanas)</a:t>
            </a:r>
            <a:endParaRPr lang="es-EC"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940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4000" b="1" dirty="0">
                <a:latin typeface="Times New Roman" panose="02020603050405020304" pitchFamily="18" charset="0"/>
                <a:cs typeface="Times New Roman" panose="02020603050405020304" pitchFamily="18" charset="0"/>
              </a:rPr>
              <a:t>Estructura del Informe de la Actividad de vinculación</a:t>
            </a:r>
            <a:endParaRPr lang="es-EC" sz="4000" dirty="0"/>
          </a:p>
        </p:txBody>
      </p:sp>
      <p:sp>
        <p:nvSpPr>
          <p:cNvPr id="3" name="Marcador de contenido 2"/>
          <p:cNvSpPr>
            <a:spLocks noGrp="1"/>
          </p:cNvSpPr>
          <p:nvPr>
            <p:ph idx="1"/>
          </p:nvPr>
        </p:nvSpPr>
        <p:spPr/>
        <p:txBody>
          <a:bodyPr>
            <a:normAutofit fontScale="55000" lnSpcReduction="20000"/>
          </a:bodyPr>
          <a:lstStyle/>
          <a:p>
            <a:pPr marL="0" lvl="0" indent="0" algn="just">
              <a:lnSpc>
                <a:spcPct val="120000"/>
              </a:lnSpc>
              <a:buNone/>
            </a:pPr>
            <a:r>
              <a:rPr lang="es-ES" sz="2900" b="1" dirty="0">
                <a:latin typeface="Times New Roman" panose="02020603050405020304" pitchFamily="18" charset="0"/>
                <a:cs typeface="Times New Roman" panose="02020603050405020304" pitchFamily="18" charset="0"/>
              </a:rPr>
              <a:t>Resultados obtenidos</a:t>
            </a:r>
            <a:endParaRPr lang="es-EC" sz="2900"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sz="2900" dirty="0" smtClean="0">
                <a:latin typeface="Times New Roman" panose="02020603050405020304" pitchFamily="18" charset="0"/>
                <a:cs typeface="Times New Roman" panose="02020603050405020304" pitchFamily="18" charset="0"/>
              </a:rPr>
              <a:t>Es el análisis del antes y después, donde se debe indicar las encuestas del antes, las encuestas del después y el análisis comparativo, con el fin de evidenciar que a través de la actividad se logró contribuir a solución del problema detectado.</a:t>
            </a:r>
          </a:p>
          <a:p>
            <a:pPr marL="0" lvl="0" indent="0" algn="just">
              <a:lnSpc>
                <a:spcPct val="120000"/>
              </a:lnSpc>
              <a:buNone/>
            </a:pPr>
            <a:r>
              <a:rPr lang="es-ES" sz="2900" b="1" dirty="0" smtClean="0">
                <a:latin typeface="Times New Roman" panose="02020603050405020304" pitchFamily="18" charset="0"/>
                <a:cs typeface="Times New Roman" panose="02020603050405020304" pitchFamily="18" charset="0"/>
              </a:rPr>
              <a:t>Conclusiones</a:t>
            </a:r>
          </a:p>
          <a:p>
            <a:pPr marL="0" lvl="0" indent="0" algn="just">
              <a:lnSpc>
                <a:spcPct val="120000"/>
              </a:lnSpc>
              <a:buNone/>
            </a:pPr>
            <a:r>
              <a:rPr lang="es-EC" sz="2900" dirty="0" smtClean="0">
                <a:latin typeface="Times New Roman" panose="02020603050405020304" pitchFamily="18" charset="0"/>
                <a:cs typeface="Times New Roman" panose="02020603050405020304" pitchFamily="18" charset="0"/>
              </a:rPr>
              <a:t>Es la reflexión que se llega luego de la aplicación de la actividad que nos permite analizar los logros conseguidos a partir del objetivo general y específicos.</a:t>
            </a:r>
            <a:endParaRPr lang="es-EC" sz="2900"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sz="2900" b="1" dirty="0">
                <a:latin typeface="Times New Roman" panose="02020603050405020304" pitchFamily="18" charset="0"/>
                <a:cs typeface="Times New Roman" panose="02020603050405020304" pitchFamily="18" charset="0"/>
              </a:rPr>
              <a:t>Recomendaciones</a:t>
            </a:r>
            <a:endParaRPr lang="es-EC" sz="2900"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sz="2900" dirty="0" smtClean="0">
                <a:latin typeface="Times New Roman" panose="02020603050405020304" pitchFamily="18" charset="0"/>
                <a:cs typeface="Times New Roman" panose="02020603050405020304" pitchFamily="18" charset="0"/>
              </a:rPr>
              <a:t>Son lineamientos que se emiten a partir del cumplimiento de los objetivos con el fin de que los beneficiarios pueden seguir mejorando.</a:t>
            </a:r>
          </a:p>
          <a:p>
            <a:pPr marL="0" lvl="0" indent="0" algn="just">
              <a:lnSpc>
                <a:spcPct val="120000"/>
              </a:lnSpc>
              <a:buNone/>
            </a:pPr>
            <a:r>
              <a:rPr lang="es-ES" sz="2900" b="1" dirty="0" smtClean="0">
                <a:latin typeface="Times New Roman" panose="02020603050405020304" pitchFamily="18" charset="0"/>
                <a:cs typeface="Times New Roman" panose="02020603050405020304" pitchFamily="18" charset="0"/>
              </a:rPr>
              <a:t>Firmas </a:t>
            </a:r>
            <a:r>
              <a:rPr lang="es-ES" sz="2900" b="1" dirty="0">
                <a:latin typeface="Times New Roman" panose="02020603050405020304" pitchFamily="18" charset="0"/>
                <a:cs typeface="Times New Roman" panose="02020603050405020304" pitchFamily="18" charset="0"/>
              </a:rPr>
              <a:t>de </a:t>
            </a:r>
            <a:r>
              <a:rPr lang="es-ES" sz="2900" b="1" dirty="0" smtClean="0">
                <a:latin typeface="Times New Roman" panose="02020603050405020304" pitchFamily="18" charset="0"/>
                <a:cs typeface="Times New Roman" panose="02020603050405020304" pitchFamily="18" charset="0"/>
              </a:rPr>
              <a:t>responsables</a:t>
            </a:r>
          </a:p>
          <a:p>
            <a:pPr marL="0" lvl="0" indent="0" algn="just">
              <a:lnSpc>
                <a:spcPct val="120000"/>
              </a:lnSpc>
              <a:buNone/>
            </a:pPr>
            <a:r>
              <a:rPr lang="es-ES" sz="2900" b="1" dirty="0" smtClean="0">
                <a:latin typeface="Times New Roman" panose="02020603050405020304" pitchFamily="18" charset="0"/>
                <a:cs typeface="Times New Roman" panose="02020603050405020304" pitchFamily="18" charset="0"/>
              </a:rPr>
              <a:t>Deben contar con firmas de:</a:t>
            </a:r>
          </a:p>
          <a:p>
            <a:pPr marL="0" lvl="0" indent="0" algn="just">
              <a:lnSpc>
                <a:spcPct val="120000"/>
              </a:lnSpc>
              <a:buNone/>
            </a:pPr>
            <a:r>
              <a:rPr lang="es-ES" sz="2900" b="1" dirty="0" smtClean="0">
                <a:latin typeface="Times New Roman" panose="02020603050405020304" pitchFamily="18" charset="0"/>
                <a:cs typeface="Times New Roman" panose="02020603050405020304" pitchFamily="18" charset="0"/>
              </a:rPr>
              <a:t>Autoridades </a:t>
            </a:r>
            <a:r>
              <a:rPr lang="es-ES" sz="2900" dirty="0" smtClean="0">
                <a:latin typeface="Times New Roman" panose="02020603050405020304" pitchFamily="18" charset="0"/>
                <a:cs typeface="Times New Roman" panose="02020603050405020304" pitchFamily="18" charset="0"/>
              </a:rPr>
              <a:t>(Vicerrector, Director Académico, Director de Vinculación, Director de Investigación, Docente Tutor y Estudiantes)</a:t>
            </a:r>
            <a:endParaRPr lang="es-EC" sz="29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821737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7772400" cy="1325563"/>
          </a:xfrm>
        </p:spPr>
        <p:txBody>
          <a:bodyPr>
            <a:normAutofit fontScale="90000"/>
          </a:bodyPr>
          <a:lstStyle/>
          <a:p>
            <a:r>
              <a:rPr lang="es-EC" sz="3600" dirty="0">
                <a:cs typeface="Times New Roman" panose="02020603050405020304" pitchFamily="18" charset="0"/>
              </a:rPr>
              <a:t>Actas de reuniones entre estudiantes, tutores docentes, autoridades donde se va ejecutar el proyecto.</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2253802" y="1503957"/>
            <a:ext cx="8512935" cy="4939605"/>
          </a:xfrm>
          <a:prstGeom prst="rect">
            <a:avLst/>
          </a:prstGeom>
        </p:spPr>
      </p:pic>
    </p:spTree>
    <p:extLst>
      <p:ext uri="{BB962C8B-B14F-4D97-AF65-F5344CB8AC3E}">
        <p14:creationId xmlns:p14="http://schemas.microsoft.com/office/powerpoint/2010/main" val="812245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8955" y="152791"/>
            <a:ext cx="7772400" cy="1325563"/>
          </a:xfrm>
        </p:spPr>
        <p:txBody>
          <a:bodyPr/>
          <a:lstStyle/>
          <a:p>
            <a:r>
              <a:rPr lang="es-EC" dirty="0">
                <a:latin typeface="Times New Roman" panose="02020603050405020304" pitchFamily="18" charset="0"/>
                <a:cs typeface="Times New Roman" panose="02020603050405020304" pitchFamily="18" charset="0"/>
              </a:rPr>
              <a:t>Certificados.</a:t>
            </a:r>
            <a:br>
              <a:rPr lang="es-EC" dirty="0">
                <a:latin typeface="Times New Roman" panose="02020603050405020304" pitchFamily="18" charset="0"/>
                <a:cs typeface="Times New Roman" panose="02020603050405020304" pitchFamily="18" charset="0"/>
              </a:rPr>
            </a:br>
            <a:endParaRPr lang="es-EC" dirty="0"/>
          </a:p>
        </p:txBody>
      </p:sp>
      <p:pic>
        <p:nvPicPr>
          <p:cNvPr id="5" name="Imagen 4"/>
          <p:cNvPicPr>
            <a:picLocks noChangeAspect="1"/>
          </p:cNvPicPr>
          <p:nvPr/>
        </p:nvPicPr>
        <p:blipFill>
          <a:blip r:embed="rId2"/>
          <a:stretch>
            <a:fillRect/>
          </a:stretch>
        </p:blipFill>
        <p:spPr>
          <a:xfrm>
            <a:off x="2182752" y="815572"/>
            <a:ext cx="6582396" cy="5784852"/>
          </a:xfrm>
          <a:prstGeom prst="rect">
            <a:avLst/>
          </a:prstGeom>
        </p:spPr>
      </p:pic>
    </p:spTree>
    <p:extLst>
      <p:ext uri="{BB962C8B-B14F-4D97-AF65-F5344CB8AC3E}">
        <p14:creationId xmlns:p14="http://schemas.microsoft.com/office/powerpoint/2010/main" val="249237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3200" b="1" dirty="0" smtClean="0"/>
              <a:t>Programas de Vinculación de la Carrera de </a:t>
            </a:r>
            <a:r>
              <a:rPr lang="es-EC" sz="3200" b="1" dirty="0" err="1" smtClean="0"/>
              <a:t>Parvularia</a:t>
            </a:r>
            <a:r>
              <a:rPr lang="es-EC" sz="3200" b="1" dirty="0" smtClean="0"/>
              <a:t> y Educación Inclusiva</a:t>
            </a:r>
            <a:endParaRPr lang="es-EC" sz="3200" b="1" dirty="0"/>
          </a:p>
        </p:txBody>
      </p:sp>
      <p:sp>
        <p:nvSpPr>
          <p:cNvPr id="3" name="Marcador de contenido 2"/>
          <p:cNvSpPr>
            <a:spLocks noGrp="1"/>
          </p:cNvSpPr>
          <p:nvPr>
            <p:ph idx="1"/>
          </p:nvPr>
        </p:nvSpPr>
        <p:spPr>
          <a:xfrm>
            <a:off x="838200" y="2250627"/>
            <a:ext cx="10515600" cy="4351338"/>
          </a:xfrm>
        </p:spPr>
        <p:txBody>
          <a:bodyPr>
            <a:normAutofit/>
          </a:bodyPr>
          <a:lstStyle/>
          <a:p>
            <a:pPr lvl="0" algn="just">
              <a:lnSpc>
                <a:spcPct val="150000"/>
              </a:lnSpc>
            </a:pPr>
            <a:r>
              <a:rPr lang="es-ES" sz="2000" dirty="0">
                <a:latin typeface="Times New Roman" panose="02020603050405020304" pitchFamily="18" charset="0"/>
                <a:cs typeface="Times New Roman" panose="02020603050405020304" pitchFamily="18" charset="0"/>
              </a:rPr>
              <a:t>La utilidad de rincones de aprendizaje en el desarrollo del proceso de enseñanza de aprendizaje de las niñas y niños de educación inicial</a:t>
            </a:r>
            <a:endParaRPr lang="es-EC" sz="2000" dirty="0">
              <a:latin typeface="Times New Roman" panose="02020603050405020304" pitchFamily="18" charset="0"/>
              <a:cs typeface="Times New Roman" panose="02020603050405020304" pitchFamily="18" charset="0"/>
            </a:endParaRPr>
          </a:p>
          <a:p>
            <a:pPr lvl="0" algn="just">
              <a:lnSpc>
                <a:spcPct val="150000"/>
              </a:lnSpc>
            </a:pPr>
            <a:r>
              <a:rPr lang="es-ES" sz="2000" dirty="0">
                <a:latin typeface="Times New Roman" panose="02020603050405020304" pitchFamily="18" charset="0"/>
                <a:cs typeface="Times New Roman" panose="02020603050405020304" pitchFamily="18" charset="0"/>
              </a:rPr>
              <a:t>La utilidad de los recursos didácticos en el desarrollo del proceso de enseñanza aprendizaje de las niñas y niños de educación </a:t>
            </a:r>
            <a:r>
              <a:rPr lang="es-ES" sz="2000" dirty="0" smtClean="0">
                <a:latin typeface="Times New Roman" panose="02020603050405020304" pitchFamily="18" charset="0"/>
                <a:cs typeface="Times New Roman" panose="02020603050405020304" pitchFamily="18" charset="0"/>
              </a:rPr>
              <a:t>inicial.</a:t>
            </a:r>
          </a:p>
          <a:p>
            <a:pPr lvl="0" algn="just">
              <a:lnSpc>
                <a:spcPct val="150000"/>
              </a:lnSpc>
            </a:pPr>
            <a:r>
              <a:rPr lang="es-EC" sz="2000" dirty="0">
                <a:latin typeface="Times New Roman" panose="02020603050405020304" pitchFamily="18" charset="0"/>
                <a:cs typeface="Times New Roman" panose="02020603050405020304" pitchFamily="18" charset="0"/>
              </a:rPr>
              <a:t>Escuela para padres sobre la prevención del abuso sexual en niños y jóvenes en el Ecuador</a:t>
            </a:r>
          </a:p>
          <a:p>
            <a:pPr marL="0" indent="0" algn="just">
              <a:lnSpc>
                <a:spcPct val="150000"/>
              </a:lnSpc>
              <a:buNone/>
            </a:pP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295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C" dirty="0">
                <a:cs typeface="Times New Roman" panose="02020603050405020304" pitchFamily="18" charset="0"/>
              </a:rPr>
              <a:t>Listado de participantes con firmas de respaldo</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1797827" y="1825625"/>
            <a:ext cx="8596346" cy="4351338"/>
          </a:xfrm>
          <a:prstGeom prst="rect">
            <a:avLst/>
          </a:prstGeom>
        </p:spPr>
      </p:pic>
    </p:spTree>
    <p:extLst>
      <p:ext uri="{BB962C8B-B14F-4D97-AF65-F5344CB8AC3E}">
        <p14:creationId xmlns:p14="http://schemas.microsoft.com/office/powerpoint/2010/main" val="24387507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cs typeface="Times New Roman" panose="02020603050405020304" pitchFamily="18" charset="0"/>
              </a:rPr>
              <a:t>Si es un taller o charla incluir las presentaciones utilizadas.</a:t>
            </a:r>
            <a:r>
              <a:rPr lang="es-EC" dirty="0">
                <a:latin typeface="Times New Roman" panose="02020603050405020304" pitchFamily="18" charset="0"/>
                <a:cs typeface="Times New Roman" panose="02020603050405020304" pitchFamily="18" charset="0"/>
              </a:rPr>
              <a:t/>
            </a:r>
            <a:br>
              <a:rPr lang="es-EC" dirty="0">
                <a:latin typeface="Times New Roman" panose="02020603050405020304" pitchFamily="18" charset="0"/>
                <a:cs typeface="Times New Roman" panose="02020603050405020304" pitchFamily="18" charset="0"/>
              </a:rPr>
            </a:br>
            <a:endParaRPr lang="es-EC" dirty="0"/>
          </a:p>
        </p:txBody>
      </p:sp>
      <p:pic>
        <p:nvPicPr>
          <p:cNvPr id="5" name="Marcador de contenido 4"/>
          <p:cNvPicPr>
            <a:picLocks noGrp="1" noChangeAspect="1"/>
          </p:cNvPicPr>
          <p:nvPr>
            <p:ph idx="4294967295"/>
          </p:nvPr>
        </p:nvPicPr>
        <p:blipFill>
          <a:blip r:embed="rId2"/>
          <a:stretch>
            <a:fillRect/>
          </a:stretch>
        </p:blipFill>
        <p:spPr>
          <a:xfrm>
            <a:off x="6514340" y="1825758"/>
            <a:ext cx="5394325" cy="3014663"/>
          </a:xfrm>
          <a:prstGeom prst="rect">
            <a:avLst/>
          </a:prstGeom>
        </p:spPr>
      </p:pic>
      <p:pic>
        <p:nvPicPr>
          <p:cNvPr id="4" name="Imagen 3"/>
          <p:cNvPicPr>
            <a:picLocks noChangeAspect="1"/>
          </p:cNvPicPr>
          <p:nvPr/>
        </p:nvPicPr>
        <p:blipFill>
          <a:blip r:embed="rId3"/>
          <a:stretch>
            <a:fillRect/>
          </a:stretch>
        </p:blipFill>
        <p:spPr>
          <a:xfrm>
            <a:off x="838200" y="1825625"/>
            <a:ext cx="5342106" cy="3014796"/>
          </a:xfrm>
          <a:prstGeom prst="rect">
            <a:avLst/>
          </a:prstGeom>
        </p:spPr>
      </p:pic>
      <p:sp>
        <p:nvSpPr>
          <p:cNvPr id="6" name="Título 1"/>
          <p:cNvSpPr txBox="1">
            <a:spLocks/>
          </p:cNvSpPr>
          <p:nvPr/>
        </p:nvSpPr>
        <p:spPr>
          <a:xfrm>
            <a:off x="1256540" y="5390769"/>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s-EC" sz="2800" dirty="0" smtClean="0">
                <a:latin typeface="Times New Roman" panose="02020603050405020304" pitchFamily="18" charset="0"/>
                <a:cs typeface="Times New Roman" panose="02020603050405020304" pitchFamily="18" charset="0"/>
              </a:rPr>
              <a:t>Utilizar el formato de presentación establecido por el Instituto Superior Tecnológico Japón</a:t>
            </a:r>
            <a:br>
              <a:rPr lang="es-EC" sz="2800" dirty="0" smtClean="0">
                <a:latin typeface="Times New Roman" panose="02020603050405020304" pitchFamily="18" charset="0"/>
                <a:cs typeface="Times New Roman" panose="02020603050405020304" pitchFamily="18" charset="0"/>
              </a:rPr>
            </a:br>
            <a:endParaRPr lang="es-EC" sz="2800" dirty="0"/>
          </a:p>
        </p:txBody>
      </p:sp>
    </p:spTree>
    <p:extLst>
      <p:ext uri="{BB962C8B-B14F-4D97-AF65-F5344CB8AC3E}">
        <p14:creationId xmlns:p14="http://schemas.microsoft.com/office/powerpoint/2010/main" val="1534223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pPr marL="0" indent="0" algn="ctr">
              <a:buNone/>
            </a:pPr>
            <a:endParaRPr lang="es-EC" sz="5400"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ctr">
              <a:buNone/>
            </a:pPr>
            <a:r>
              <a:rPr lang="es-EC" sz="6600" b="1" dirty="0" smtClean="0">
                <a:solidFill>
                  <a:schemeClr val="accent1">
                    <a:lumMod val="75000"/>
                  </a:schemeClr>
                </a:solidFill>
                <a:latin typeface="Times New Roman" panose="02020603050405020304" pitchFamily="18" charset="0"/>
                <a:cs typeface="Times New Roman" panose="02020603050405020304" pitchFamily="18" charset="0"/>
              </a:rPr>
              <a:t>PROYECTOS DE VINCULACIÓN</a:t>
            </a:r>
            <a:endParaRPr lang="es-EC" sz="66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1641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8802" y="267280"/>
            <a:ext cx="10515600" cy="5850185"/>
          </a:xfrm>
        </p:spPr>
        <p:txBody>
          <a:bodyPr>
            <a:normAutofit fontScale="55000" lnSpcReduction="20000"/>
          </a:bodyPr>
          <a:lstStyle/>
          <a:p>
            <a:pPr marL="0" indent="0" algn="just">
              <a:lnSpc>
                <a:spcPct val="150000"/>
              </a:lnSpc>
              <a:buNone/>
            </a:pPr>
            <a:r>
              <a:rPr lang="es-EC" sz="3800" b="1" dirty="0" smtClean="0">
                <a:latin typeface="+mj-lt"/>
                <a:cs typeface="Times New Roman" panose="02020603050405020304" pitchFamily="18" charset="0"/>
              </a:rPr>
              <a:t>DOCUMENTOS QUE SE DEBEN ENTREGAR EN PROYECTOS DE VINCULACIÓN</a:t>
            </a:r>
          </a:p>
          <a:p>
            <a:pPr marL="0" indent="0" algn="just">
              <a:lnSpc>
                <a:spcPct val="150000"/>
              </a:lnSpc>
              <a:buNone/>
            </a:pPr>
            <a:endParaRPr lang="es-EC" sz="2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s-EC" sz="26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600" dirty="0" smtClean="0">
                <a:latin typeface="Times New Roman" panose="02020603050405020304" pitchFamily="18" charset="0"/>
                <a:cs typeface="Times New Roman" panose="02020603050405020304" pitchFamily="18" charset="0"/>
              </a:rPr>
              <a:t>Luego de la ejecución del proyecto de vinculación se debe entregar en carpeta bene con separadores, la siguiente información:</a:t>
            </a:r>
          </a:p>
          <a:p>
            <a:pPr marL="514350" indent="-514350" algn="just">
              <a:lnSpc>
                <a:spcPct val="150000"/>
              </a:lnSpc>
              <a:buFont typeface="+mj-lt"/>
              <a:buAutoNum type="arabicPeriod"/>
            </a:pPr>
            <a:r>
              <a:rPr lang="en-US" sz="2600" dirty="0" err="1" smtClean="0">
                <a:latin typeface="Times New Roman" panose="02020603050405020304" pitchFamily="18" charset="0"/>
                <a:cs typeface="Times New Roman" panose="02020603050405020304" pitchFamily="18" charset="0"/>
              </a:rPr>
              <a:t>Carta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compromiso</a:t>
            </a:r>
            <a:r>
              <a:rPr lang="en-US" sz="2600" dirty="0" smtClean="0">
                <a:latin typeface="Times New Roman" panose="02020603050405020304" pitchFamily="18" charset="0"/>
                <a:cs typeface="Times New Roman" panose="02020603050405020304" pitchFamily="18" charset="0"/>
              </a:rPr>
              <a:t>.</a:t>
            </a:r>
          </a:p>
          <a:p>
            <a:pPr marL="514350" indent="-514350" algn="just">
              <a:lnSpc>
                <a:spcPct val="150000"/>
              </a:lnSpc>
              <a:buFont typeface="+mj-lt"/>
              <a:buAutoNum type="arabicPeriod"/>
            </a:pPr>
            <a:r>
              <a:rPr lang="en-US" sz="2600" dirty="0" err="1" smtClean="0">
                <a:latin typeface="Times New Roman" panose="02020603050405020304" pitchFamily="18" charset="0"/>
                <a:cs typeface="Times New Roman" panose="02020603050405020304" pitchFamily="18" charset="0"/>
              </a:rPr>
              <a:t>Solicitud</a:t>
            </a:r>
            <a:r>
              <a:rPr lang="en-US" sz="2600" dirty="0" smtClean="0">
                <a:latin typeface="Times New Roman" panose="02020603050405020304" pitchFamily="18" charset="0"/>
                <a:cs typeface="Times New Roman" panose="02020603050405020304" pitchFamily="18" charset="0"/>
              </a:rPr>
              <a:t> de </a:t>
            </a:r>
            <a:r>
              <a:rPr lang="en-US" sz="2600" dirty="0" err="1" smtClean="0">
                <a:latin typeface="Times New Roman" panose="02020603050405020304" pitchFamily="18" charset="0"/>
                <a:cs typeface="Times New Roman" panose="02020603050405020304" pitchFamily="18" charset="0"/>
              </a:rPr>
              <a:t>ingreso</a:t>
            </a:r>
            <a:r>
              <a:rPr lang="en-US" sz="2600" dirty="0" smtClean="0">
                <a:latin typeface="Times New Roman" panose="02020603050405020304" pitchFamily="18" charset="0"/>
                <a:cs typeface="Times New Roman" panose="02020603050405020304" pitchFamily="18" charset="0"/>
              </a:rPr>
              <a:t> a </a:t>
            </a:r>
            <a:r>
              <a:rPr lang="en-US" sz="2600" dirty="0" err="1" smtClean="0">
                <a:latin typeface="Times New Roman" panose="02020603050405020304" pitchFamily="18" charset="0"/>
                <a:cs typeface="Times New Roman" panose="02020603050405020304" pitchFamily="18" charset="0"/>
              </a:rPr>
              <a:t>vinculaci</a:t>
            </a:r>
            <a:r>
              <a:rPr lang="es-EC" sz="2600" dirty="0" err="1" smtClean="0">
                <a:latin typeface="Times New Roman" panose="02020603050405020304" pitchFamily="18" charset="0"/>
                <a:cs typeface="Times New Roman" panose="02020603050405020304" pitchFamily="18" charset="0"/>
              </a:rPr>
              <a:t>ón</a:t>
            </a:r>
            <a:r>
              <a:rPr lang="es-EC" sz="2600" dirty="0" smtClean="0">
                <a:latin typeface="Times New Roman" panose="02020603050405020304" pitchFamily="18" charset="0"/>
                <a:cs typeface="Times New Roman" panose="02020603050405020304" pitchFamily="18" charset="0"/>
              </a:rPr>
              <a:t>.</a:t>
            </a:r>
          </a:p>
          <a:p>
            <a:pPr marL="514350" indent="-514350" algn="just">
              <a:lnSpc>
                <a:spcPct val="150000"/>
              </a:lnSpc>
              <a:buFont typeface="+mj-lt"/>
              <a:buAutoNum type="arabicPeriod"/>
            </a:pPr>
            <a:r>
              <a:rPr lang="es-EC" sz="2600" dirty="0">
                <a:latin typeface="Times New Roman" panose="02020603050405020304" pitchFamily="18" charset="0"/>
                <a:cs typeface="Times New Roman" panose="02020603050405020304" pitchFamily="18" charset="0"/>
              </a:rPr>
              <a:t>Oficio de la institución receptora aceptando la vinculación</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Proyecto</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Informe de fase de cumplimiento.</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Informe Final</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Actas de reuniones entre estudiantes, tutores docentes, autoridades donde se va ejecutar el proyecto.</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Certificados.</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Fotografías (con fuente)</a:t>
            </a:r>
          </a:p>
          <a:p>
            <a:pPr marL="514350" indent="-514350" algn="just">
              <a:lnSpc>
                <a:spcPct val="150000"/>
              </a:lnSpc>
              <a:buFont typeface="+mj-lt"/>
              <a:buAutoNum type="arabicPeriod"/>
            </a:pPr>
            <a:r>
              <a:rPr lang="es-EC" sz="2600" dirty="0" smtClean="0">
                <a:latin typeface="Times New Roman" panose="02020603050405020304" pitchFamily="18" charset="0"/>
                <a:cs typeface="Times New Roman" panose="02020603050405020304" pitchFamily="18" charset="0"/>
              </a:rPr>
              <a:t>Para el caso de la carrera de </a:t>
            </a:r>
            <a:r>
              <a:rPr lang="es-EC" sz="2600" dirty="0" err="1">
                <a:latin typeface="Times New Roman" panose="02020603050405020304" pitchFamily="18" charset="0"/>
                <a:cs typeface="Times New Roman" panose="02020603050405020304" pitchFamily="18" charset="0"/>
              </a:rPr>
              <a:t>P</a:t>
            </a:r>
            <a:r>
              <a:rPr lang="es-EC" sz="2600" dirty="0" err="1" smtClean="0">
                <a:latin typeface="Times New Roman" panose="02020603050405020304" pitchFamily="18" charset="0"/>
                <a:cs typeface="Times New Roman" panose="02020603050405020304" pitchFamily="18" charset="0"/>
              </a:rPr>
              <a:t>arvularia</a:t>
            </a:r>
            <a:r>
              <a:rPr lang="es-EC" sz="2600" dirty="0" smtClean="0">
                <a:latin typeface="Times New Roman" panose="02020603050405020304" pitchFamily="18" charset="0"/>
                <a:cs typeface="Times New Roman" panose="02020603050405020304" pitchFamily="18" charset="0"/>
              </a:rPr>
              <a:t> y Educación </a:t>
            </a:r>
            <a:r>
              <a:rPr lang="es-EC" sz="2600" dirty="0">
                <a:latin typeface="Times New Roman" panose="02020603050405020304" pitchFamily="18" charset="0"/>
                <a:cs typeface="Times New Roman" panose="02020603050405020304" pitchFamily="18" charset="0"/>
              </a:rPr>
              <a:t>I</a:t>
            </a:r>
            <a:r>
              <a:rPr lang="es-EC" sz="2600" dirty="0" smtClean="0">
                <a:latin typeface="Times New Roman" panose="02020603050405020304" pitchFamily="18" charset="0"/>
                <a:cs typeface="Times New Roman" panose="02020603050405020304" pitchFamily="18" charset="0"/>
              </a:rPr>
              <a:t>nclusiva se debe entregar adicional la guía empastada de uso del material o rincón.</a:t>
            </a:r>
          </a:p>
          <a:p>
            <a:pPr marL="514350" indent="-514350" algn="just">
              <a:buFont typeface="+mj-lt"/>
              <a:buAutoNum type="arabicPeriod"/>
            </a:pPr>
            <a:endParaRPr lang="es-EC" dirty="0" smtClean="0"/>
          </a:p>
          <a:p>
            <a:pPr marL="0" indent="0" algn="just">
              <a:buNone/>
            </a:pPr>
            <a:endParaRPr lang="es-EC" dirty="0" smtClean="0"/>
          </a:p>
          <a:p>
            <a:pPr marL="0" indent="0" algn="just">
              <a:buNone/>
            </a:pPr>
            <a:endParaRPr lang="es-EC" dirty="0" smtClean="0"/>
          </a:p>
          <a:p>
            <a:pPr marL="0" indent="0">
              <a:buNone/>
            </a:pPr>
            <a:endParaRPr lang="es-EC" dirty="0">
              <a:solidFill>
                <a:schemeClr val="accent1">
                  <a:lumMod val="75000"/>
                </a:schemeClr>
              </a:solidFill>
            </a:endParaRPr>
          </a:p>
        </p:txBody>
      </p:sp>
    </p:spTree>
    <p:extLst>
      <p:ext uri="{BB962C8B-B14F-4D97-AF65-F5344CB8AC3E}">
        <p14:creationId xmlns:p14="http://schemas.microsoft.com/office/powerpoint/2010/main" val="2521824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5169" y="500062"/>
            <a:ext cx="7772400" cy="1325563"/>
          </a:xfrm>
        </p:spPr>
        <p:txBody>
          <a:bodyPr>
            <a:normAutofit fontScale="90000"/>
          </a:bodyPr>
          <a:lstStyle/>
          <a:p>
            <a:r>
              <a:rPr lang="en-US" sz="6000" dirty="0" err="1">
                <a:cs typeface="Times New Roman" panose="02020603050405020304" pitchFamily="18" charset="0"/>
              </a:rPr>
              <a:t>Carta</a:t>
            </a:r>
            <a:r>
              <a:rPr lang="en-US" sz="6000" dirty="0">
                <a:cs typeface="Times New Roman" panose="02020603050405020304" pitchFamily="18" charset="0"/>
              </a:rPr>
              <a:t> </a:t>
            </a:r>
            <a:r>
              <a:rPr lang="en-US" sz="6000" dirty="0" err="1">
                <a:cs typeface="Times New Roman" panose="02020603050405020304" pitchFamily="18" charset="0"/>
              </a:rPr>
              <a:t>compromiso</a:t>
            </a:r>
            <a:r>
              <a:rPr lang="en-US" sz="6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4095482" y="1430578"/>
            <a:ext cx="3848865" cy="4797901"/>
          </a:xfrm>
          <a:prstGeom prst="rect">
            <a:avLst/>
          </a:prstGeom>
        </p:spPr>
      </p:pic>
    </p:spTree>
    <p:extLst>
      <p:ext uri="{BB962C8B-B14F-4D97-AF65-F5344CB8AC3E}">
        <p14:creationId xmlns:p14="http://schemas.microsoft.com/office/powerpoint/2010/main" val="2568469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a:cs typeface="Times New Roman" panose="02020603050405020304" pitchFamily="18" charset="0"/>
              </a:rPr>
              <a:t>Solicitud</a:t>
            </a:r>
            <a:r>
              <a:rPr lang="en-US" dirty="0">
                <a:cs typeface="Times New Roman" panose="02020603050405020304" pitchFamily="18" charset="0"/>
              </a:rPr>
              <a:t> de </a:t>
            </a:r>
            <a:r>
              <a:rPr lang="en-US" dirty="0" err="1">
                <a:cs typeface="Times New Roman" panose="02020603050405020304" pitchFamily="18" charset="0"/>
              </a:rPr>
              <a:t>ingreso</a:t>
            </a:r>
            <a:r>
              <a:rPr lang="en-US" dirty="0">
                <a:cs typeface="Times New Roman" panose="02020603050405020304" pitchFamily="18" charset="0"/>
              </a:rPr>
              <a:t> a </a:t>
            </a:r>
            <a:r>
              <a:rPr lang="en-US" dirty="0" err="1">
                <a:cs typeface="Times New Roman" panose="02020603050405020304" pitchFamily="18" charset="0"/>
              </a:rPr>
              <a:t>vinculaci</a:t>
            </a:r>
            <a:r>
              <a:rPr lang="es-EC" dirty="0" err="1">
                <a:cs typeface="Times New Roman" panose="02020603050405020304" pitchFamily="18" charset="0"/>
              </a:rPr>
              <a:t>ón</a:t>
            </a:r>
            <a:r>
              <a:rPr lang="es-EC" dirty="0">
                <a:latin typeface="Times New Roman" panose="02020603050405020304" pitchFamily="18" charset="0"/>
                <a:cs typeface="Times New Roman" panose="02020603050405020304" pitchFamily="18" charset="0"/>
              </a:rPr>
              <a:t>.</a:t>
            </a:r>
            <a:br>
              <a:rPr lang="es-EC" dirty="0">
                <a:latin typeface="Times New Roman" panose="02020603050405020304" pitchFamily="18" charset="0"/>
                <a:cs typeface="Times New Roman" panose="02020603050405020304" pitchFamily="18" charset="0"/>
              </a:rPr>
            </a:br>
            <a:endParaRPr lang="es-EC" dirty="0"/>
          </a:p>
        </p:txBody>
      </p:sp>
      <p:pic>
        <p:nvPicPr>
          <p:cNvPr id="4" name="Marcador de contenido 3"/>
          <p:cNvPicPr>
            <a:picLocks noGrp="1" noChangeAspect="1"/>
          </p:cNvPicPr>
          <p:nvPr>
            <p:ph idx="1"/>
          </p:nvPr>
        </p:nvPicPr>
        <p:blipFill>
          <a:blip r:embed="rId2"/>
          <a:stretch>
            <a:fillRect/>
          </a:stretch>
        </p:blipFill>
        <p:spPr>
          <a:xfrm>
            <a:off x="4275786" y="1534910"/>
            <a:ext cx="3692997" cy="4783720"/>
          </a:xfrm>
          <a:prstGeom prst="rect">
            <a:avLst/>
          </a:prstGeom>
        </p:spPr>
      </p:pic>
    </p:spTree>
    <p:extLst>
      <p:ext uri="{BB962C8B-B14F-4D97-AF65-F5344CB8AC3E}">
        <p14:creationId xmlns:p14="http://schemas.microsoft.com/office/powerpoint/2010/main" val="483934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cs typeface="Times New Roman" panose="02020603050405020304" pitchFamily="18" charset="0"/>
              </a:rPr>
              <a:t>Oficio de la institución receptora aceptando la vinculación</a:t>
            </a:r>
            <a:endParaRPr lang="es-EC" dirty="0"/>
          </a:p>
        </p:txBody>
      </p:sp>
      <p:sp>
        <p:nvSpPr>
          <p:cNvPr id="3" name="Marcador de contenido 2"/>
          <p:cNvSpPr>
            <a:spLocks noGrp="1"/>
          </p:cNvSpPr>
          <p:nvPr>
            <p:ph idx="1"/>
          </p:nvPr>
        </p:nvSpPr>
        <p:spPr/>
        <p:txBody>
          <a:bodyPr>
            <a:normAutofit fontScale="40000" lnSpcReduction="20000"/>
          </a:bodyPr>
          <a:lstStyle/>
          <a:p>
            <a:pPr marL="0" indent="0" algn="just">
              <a:lnSpc>
                <a:spcPct val="170000"/>
              </a:lnSpc>
              <a:buNone/>
            </a:pPr>
            <a:r>
              <a:rPr lang="es-EC" dirty="0">
                <a:latin typeface="Times New Roman" panose="02020603050405020304" pitchFamily="18" charset="0"/>
                <a:cs typeface="Times New Roman" panose="02020603050405020304" pitchFamily="18" charset="0"/>
              </a:rPr>
              <a:t>Señor Magister</a:t>
            </a:r>
          </a:p>
          <a:p>
            <a:pPr marL="0" indent="0" algn="just">
              <a:lnSpc>
                <a:spcPct val="170000"/>
              </a:lnSpc>
              <a:buNone/>
            </a:pPr>
            <a:r>
              <a:rPr lang="es-EC" dirty="0">
                <a:latin typeface="Times New Roman" panose="02020603050405020304" pitchFamily="18" charset="0"/>
                <a:cs typeface="Times New Roman" panose="02020603050405020304" pitchFamily="18" charset="0"/>
              </a:rPr>
              <a:t>Milton Altamirano Pazmiño</a:t>
            </a:r>
          </a:p>
          <a:p>
            <a:pPr marL="0" indent="0" algn="just">
              <a:lnSpc>
                <a:spcPct val="170000"/>
              </a:lnSpc>
              <a:buNone/>
            </a:pPr>
            <a:r>
              <a:rPr lang="es-EC" dirty="0">
                <a:latin typeface="Times New Roman" panose="02020603050405020304" pitchFamily="18" charset="0"/>
                <a:cs typeface="Times New Roman" panose="02020603050405020304" pitchFamily="18" charset="0"/>
              </a:rPr>
              <a:t>Vicerrector</a:t>
            </a:r>
          </a:p>
          <a:p>
            <a:pPr marL="0" indent="0" algn="just">
              <a:lnSpc>
                <a:spcPct val="170000"/>
              </a:lnSpc>
              <a:buNone/>
            </a:pPr>
            <a:r>
              <a:rPr lang="es-EC" dirty="0">
                <a:latin typeface="Times New Roman" panose="02020603050405020304" pitchFamily="18" charset="0"/>
                <a:cs typeface="Times New Roman" panose="02020603050405020304" pitchFamily="18" charset="0"/>
              </a:rPr>
              <a:t>Instituto Superior Tecnológico Japón</a:t>
            </a:r>
          </a:p>
          <a:p>
            <a:pPr marL="0" indent="0" algn="just">
              <a:lnSpc>
                <a:spcPct val="170000"/>
              </a:lnSpc>
              <a:buNone/>
            </a:pPr>
            <a:r>
              <a:rPr lang="es-EC" dirty="0">
                <a:latin typeface="Times New Roman" panose="02020603050405020304" pitchFamily="18" charset="0"/>
                <a:cs typeface="Times New Roman" panose="02020603050405020304" pitchFamily="18" charset="0"/>
              </a:rPr>
              <a:t>El (Nombre de la institución), institución dedicada al servicio de……………… en el sector de……………. y que trabaja con……………….. expresa un cordial saludo e informa que en base a la información revisada en sus redes sociales y página web, solicitamos ser también beneficiarios de la implementación de proyectos de investigación, actividades y proyectos de vinculación que viene realizando el Instituto Superior Tecnológico Japón, en distintas instituciones. Por lo que, ponemos a su disposición nuestra institución que enfrenta los siguientes problemas:………………………………………….</a:t>
            </a:r>
          </a:p>
          <a:p>
            <a:pPr marL="0" indent="0" algn="just">
              <a:lnSpc>
                <a:spcPct val="170000"/>
              </a:lnSpc>
              <a:buNone/>
            </a:pPr>
            <a:r>
              <a:rPr lang="es-EC" dirty="0">
                <a:latin typeface="Times New Roman" panose="02020603050405020304" pitchFamily="18" charset="0"/>
                <a:cs typeface="Times New Roman" panose="02020603050405020304" pitchFamily="18" charset="0"/>
              </a:rPr>
              <a:t>Agradeciendo desde ya el apoyo a la presente.</a:t>
            </a:r>
          </a:p>
          <a:p>
            <a:pPr marL="0" indent="0" algn="just">
              <a:lnSpc>
                <a:spcPct val="170000"/>
              </a:lnSpc>
              <a:buNone/>
            </a:pPr>
            <a:r>
              <a:rPr lang="es-EC" dirty="0">
                <a:latin typeface="Times New Roman" panose="02020603050405020304" pitchFamily="18" charset="0"/>
                <a:cs typeface="Times New Roman" panose="02020603050405020304" pitchFamily="18" charset="0"/>
              </a:rPr>
              <a:t>Atentamente,</a:t>
            </a:r>
          </a:p>
          <a:p>
            <a:pPr marL="0" indent="0" algn="just">
              <a:lnSpc>
                <a:spcPct val="170000"/>
              </a:lnSpc>
              <a:buNone/>
            </a:pPr>
            <a:r>
              <a:rPr lang="es-EC" dirty="0">
                <a:latin typeface="Times New Roman" panose="02020603050405020304" pitchFamily="18" charset="0"/>
                <a:cs typeface="Times New Roman" panose="02020603050405020304" pitchFamily="18" charset="0"/>
              </a:rPr>
              <a:t>Nombre y firma del Director de la Institución</a:t>
            </a:r>
          </a:p>
          <a:p>
            <a:pPr marL="0" indent="0">
              <a:buNone/>
            </a:pPr>
            <a:endParaRPr lang="es-EC" dirty="0"/>
          </a:p>
        </p:txBody>
      </p:sp>
    </p:spTree>
    <p:extLst>
      <p:ext uri="{BB962C8B-B14F-4D97-AF65-F5344CB8AC3E}">
        <p14:creationId xmlns:p14="http://schemas.microsoft.com/office/powerpoint/2010/main" val="29516579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endParaRPr lang="es-EC" sz="5400" dirty="0" smtClean="0">
              <a:solidFill>
                <a:schemeClr val="accent1">
                  <a:lumMod val="50000"/>
                </a:schemeClr>
              </a:solidFill>
            </a:endParaRPr>
          </a:p>
          <a:p>
            <a:pPr marL="0" indent="0" algn="ctr">
              <a:buNone/>
            </a:pPr>
            <a:r>
              <a:rPr lang="es-EC" sz="5400" dirty="0" smtClean="0">
                <a:solidFill>
                  <a:schemeClr val="accent1">
                    <a:lumMod val="50000"/>
                  </a:schemeClr>
                </a:solidFill>
              </a:rPr>
              <a:t>ELEMENTOS QUE INTEGRA EL PROYECTO DE INVESTIGACIÓN</a:t>
            </a:r>
            <a:endParaRPr lang="es-EC" sz="5400" dirty="0">
              <a:solidFill>
                <a:schemeClr val="accent1">
                  <a:lumMod val="50000"/>
                </a:schemeClr>
              </a:solidFill>
            </a:endParaRPr>
          </a:p>
        </p:txBody>
      </p:sp>
    </p:spTree>
    <p:extLst>
      <p:ext uri="{BB962C8B-B14F-4D97-AF65-F5344CB8AC3E}">
        <p14:creationId xmlns:p14="http://schemas.microsoft.com/office/powerpoint/2010/main" val="42621845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7744" y="589252"/>
            <a:ext cx="10515600" cy="4351338"/>
          </a:xfrm>
        </p:spPr>
        <p:txBody>
          <a:bodyPr>
            <a:normAutofit fontScale="25000" lnSpcReduction="20000"/>
          </a:bodyPr>
          <a:lstStyle/>
          <a:p>
            <a:pPr marL="0" lvl="0" indent="0" algn="just">
              <a:lnSpc>
                <a:spcPct val="170000"/>
              </a:lnSpc>
              <a:buNone/>
            </a:pPr>
            <a:r>
              <a:rPr lang="es-ES" sz="8000" b="1" dirty="0">
                <a:latin typeface="Times New Roman" panose="02020603050405020304" pitchFamily="18" charset="0"/>
                <a:cs typeface="Times New Roman" panose="02020603050405020304" pitchFamily="18" charset="0"/>
              </a:rPr>
              <a:t>Te</a:t>
            </a:r>
            <a:r>
              <a:rPr lang="es-ES" sz="7200" b="1" dirty="0">
                <a:latin typeface="Times New Roman" panose="02020603050405020304" pitchFamily="18" charset="0"/>
                <a:cs typeface="Times New Roman" panose="02020603050405020304" pitchFamily="18" charset="0"/>
              </a:rPr>
              <a:t>ma </a:t>
            </a:r>
            <a:endParaRPr lang="es-EC" sz="7200" b="1" dirty="0">
              <a:latin typeface="Times New Roman" panose="02020603050405020304" pitchFamily="18" charset="0"/>
              <a:cs typeface="Times New Roman" panose="02020603050405020304" pitchFamily="18" charset="0"/>
            </a:endParaRPr>
          </a:p>
          <a:p>
            <a:pPr marL="0" indent="0" algn="just">
              <a:lnSpc>
                <a:spcPct val="170000"/>
              </a:lnSpc>
              <a:buNone/>
            </a:pPr>
            <a:r>
              <a:rPr lang="es-ES" sz="7200" dirty="0" smtClean="0">
                <a:latin typeface="Times New Roman" panose="02020603050405020304" pitchFamily="18" charset="0"/>
                <a:cs typeface="Times New Roman" panose="02020603050405020304" pitchFamily="18" charset="0"/>
              </a:rPr>
              <a:t>Responder </a:t>
            </a:r>
            <a:r>
              <a:rPr lang="es-ES" sz="7200" dirty="0">
                <a:latin typeface="Times New Roman" panose="02020603050405020304" pitchFamily="18" charset="0"/>
                <a:cs typeface="Times New Roman" panose="02020603050405020304" pitchFamily="18" charset="0"/>
              </a:rPr>
              <a:t>mínimo a tres de las cuatro interrogantes de formulación: ¿Qué? ¿Cómo? ¿Cuándo? ¿Dónde</a:t>
            </a:r>
            <a:r>
              <a:rPr lang="es-ES" sz="7200" dirty="0" smtClean="0">
                <a:latin typeface="Times New Roman" panose="02020603050405020304" pitchFamily="18" charset="0"/>
                <a:cs typeface="Times New Roman" panose="02020603050405020304" pitchFamily="18" charset="0"/>
              </a:rPr>
              <a:t>?.</a:t>
            </a:r>
          </a:p>
          <a:p>
            <a:pPr marL="0" lvl="0" indent="0" algn="just">
              <a:lnSpc>
                <a:spcPct val="170000"/>
              </a:lnSpc>
              <a:buNone/>
            </a:pPr>
            <a:r>
              <a:rPr lang="es-ES" sz="7200" b="1" dirty="0">
                <a:latin typeface="Times New Roman" panose="02020603050405020304" pitchFamily="18" charset="0"/>
                <a:cs typeface="Times New Roman" panose="02020603050405020304" pitchFamily="18" charset="0"/>
              </a:rPr>
              <a:t>Descripción General   </a:t>
            </a:r>
            <a:endParaRPr lang="es-EC" sz="7200" b="1" dirty="0">
              <a:latin typeface="Times New Roman" panose="02020603050405020304" pitchFamily="18" charset="0"/>
              <a:cs typeface="Times New Roman" panose="02020603050405020304" pitchFamily="18" charset="0"/>
            </a:endParaRPr>
          </a:p>
          <a:p>
            <a:pPr marL="0" indent="0" algn="just">
              <a:lnSpc>
                <a:spcPct val="170000"/>
              </a:lnSpc>
              <a:buNone/>
            </a:pPr>
            <a:r>
              <a:rPr lang="es-ES" sz="7200" dirty="0" smtClean="0">
                <a:latin typeface="Times New Roman" panose="02020603050405020304" pitchFamily="18" charset="0"/>
                <a:cs typeface="Times New Roman" panose="02020603050405020304" pitchFamily="18" charset="0"/>
              </a:rPr>
              <a:t>En </a:t>
            </a:r>
            <a:r>
              <a:rPr lang="es-ES" sz="7200" dirty="0">
                <a:latin typeface="Times New Roman" panose="02020603050405020304" pitchFamily="18" charset="0"/>
                <a:cs typeface="Times New Roman" panose="02020603050405020304" pitchFamily="18" charset="0"/>
              </a:rPr>
              <a:t>este aspecto se describirá brevemente a la institución, empresa, sector, población entre otros, así como aspectos socioeconómicos, culturales, y </a:t>
            </a:r>
            <a:r>
              <a:rPr lang="es-ES" sz="7200" dirty="0" smtClean="0">
                <a:latin typeface="Times New Roman" panose="02020603050405020304" pitchFamily="18" charset="0"/>
                <a:cs typeface="Times New Roman" panose="02020603050405020304" pitchFamily="18" charset="0"/>
              </a:rPr>
              <a:t>otros.</a:t>
            </a:r>
          </a:p>
          <a:p>
            <a:pPr marL="0" indent="0" algn="just">
              <a:lnSpc>
                <a:spcPct val="170000"/>
              </a:lnSpc>
              <a:buNone/>
            </a:pPr>
            <a:r>
              <a:rPr lang="es-ES" sz="4800" b="1" dirty="0" smtClean="0">
                <a:latin typeface="Times New Roman" panose="02020603050405020304" pitchFamily="18" charset="0"/>
                <a:cs typeface="Times New Roman" panose="02020603050405020304" pitchFamily="18" charset="0"/>
              </a:rPr>
              <a:t>2.1.- </a:t>
            </a:r>
            <a:r>
              <a:rPr lang="es-ES" sz="7200" b="1" dirty="0" smtClean="0">
                <a:latin typeface="Times New Roman" panose="02020603050405020304" pitchFamily="18" charset="0"/>
                <a:cs typeface="Times New Roman" panose="02020603050405020304" pitchFamily="18" charset="0"/>
              </a:rPr>
              <a:t>Antecedentes   </a:t>
            </a:r>
            <a:endParaRPr lang="es-EC" sz="7200" b="1" dirty="0">
              <a:latin typeface="Times New Roman" panose="02020603050405020304" pitchFamily="18" charset="0"/>
              <a:cs typeface="Times New Roman" panose="02020603050405020304" pitchFamily="18" charset="0"/>
            </a:endParaRPr>
          </a:p>
          <a:p>
            <a:pPr marL="0" indent="0" algn="just">
              <a:lnSpc>
                <a:spcPct val="170000"/>
              </a:lnSpc>
              <a:buNone/>
            </a:pPr>
            <a:r>
              <a:rPr lang="es-ES" sz="7200" dirty="0" smtClean="0">
                <a:latin typeface="Times New Roman" panose="02020603050405020304" pitchFamily="18" charset="0"/>
                <a:cs typeface="Times New Roman" panose="02020603050405020304" pitchFamily="18" charset="0"/>
              </a:rPr>
              <a:t>Contextualizar </a:t>
            </a:r>
            <a:r>
              <a:rPr lang="es-ES" sz="7200" dirty="0">
                <a:latin typeface="Times New Roman" panose="02020603050405020304" pitchFamily="18" charset="0"/>
                <a:cs typeface="Times New Roman" panose="02020603050405020304" pitchFamily="18" charset="0"/>
              </a:rPr>
              <a:t>la problemática a gestionar, permitiendo tener un panorama claro del entorno donde se realizará la propuesta de proyecto.</a:t>
            </a:r>
            <a:endParaRPr lang="es-EC" sz="7200" dirty="0">
              <a:latin typeface="Times New Roman" panose="02020603050405020304" pitchFamily="18" charset="0"/>
              <a:cs typeface="Times New Roman" panose="02020603050405020304" pitchFamily="18" charset="0"/>
            </a:endParaRPr>
          </a:p>
          <a:p>
            <a:pPr marL="0" indent="0" algn="just">
              <a:lnSpc>
                <a:spcPct val="170000"/>
              </a:lnSpc>
              <a:buNone/>
            </a:pPr>
            <a:r>
              <a:rPr lang="es-ES" sz="7200" dirty="0" smtClean="0">
                <a:latin typeface="Times New Roman" panose="02020603050405020304" pitchFamily="18" charset="0"/>
                <a:cs typeface="Times New Roman" panose="02020603050405020304" pitchFamily="18" charset="0"/>
              </a:rPr>
              <a:t>Los </a:t>
            </a:r>
            <a:r>
              <a:rPr lang="es-ES" sz="7200" dirty="0">
                <a:latin typeface="Times New Roman" panose="02020603050405020304" pitchFamily="18" charset="0"/>
                <a:cs typeface="Times New Roman" panose="02020603050405020304" pitchFamily="18" charset="0"/>
              </a:rPr>
              <a:t>respaldos legales que amparen la propuesta y la necesidad podrán ser oportunos en este apartado</a:t>
            </a:r>
            <a:r>
              <a:rPr lang="es-ES" sz="7200" dirty="0" smtClean="0">
                <a:latin typeface="Times New Roman" panose="02020603050405020304" pitchFamily="18" charset="0"/>
                <a:cs typeface="Times New Roman" panose="02020603050405020304" pitchFamily="18" charset="0"/>
              </a:rPr>
              <a:t>.</a:t>
            </a:r>
          </a:p>
          <a:p>
            <a:pPr marL="0" lvl="0" indent="0">
              <a:lnSpc>
                <a:spcPct val="170000"/>
              </a:lnSpc>
              <a:buNone/>
            </a:pPr>
            <a:r>
              <a:rPr lang="es-ES" sz="7200" b="1" dirty="0">
                <a:latin typeface="Times New Roman" panose="02020603050405020304" pitchFamily="18" charset="0"/>
                <a:cs typeface="Times New Roman" panose="02020603050405020304" pitchFamily="18" charset="0"/>
              </a:rPr>
              <a:t>Planteamiento del problema   </a:t>
            </a:r>
            <a:endParaRPr lang="es-EC" sz="7200" dirty="0">
              <a:latin typeface="Times New Roman" panose="02020603050405020304" pitchFamily="18" charset="0"/>
              <a:cs typeface="Times New Roman" panose="02020603050405020304" pitchFamily="18" charset="0"/>
            </a:endParaRPr>
          </a:p>
          <a:p>
            <a:pPr marL="0" indent="0">
              <a:lnSpc>
                <a:spcPct val="170000"/>
              </a:lnSpc>
              <a:buNone/>
            </a:pPr>
            <a:r>
              <a:rPr lang="es-EC" sz="7200" dirty="0" smtClean="0">
                <a:latin typeface="Times New Roman" panose="02020603050405020304" pitchFamily="18" charset="0"/>
                <a:cs typeface="Times New Roman" panose="02020603050405020304" pitchFamily="18" charset="0"/>
              </a:rPr>
              <a:t>Se </a:t>
            </a:r>
            <a:r>
              <a:rPr lang="es-EC" sz="7200" dirty="0">
                <a:latin typeface="Times New Roman" panose="02020603050405020304" pitchFamily="18" charset="0"/>
                <a:cs typeface="Times New Roman" panose="02020603050405020304" pitchFamily="18" charset="0"/>
              </a:rPr>
              <a:t>precisará la problemática que se desea contribuir a solucionar a partir de una descripción de la misma basada en las necesidades identificadas.</a:t>
            </a:r>
          </a:p>
          <a:p>
            <a:pPr marL="0" indent="0" algn="just">
              <a:buNone/>
            </a:pPr>
            <a:endParaRPr lang="es-EC" sz="2400" dirty="0">
              <a:latin typeface="Times New Roman" panose="02020603050405020304" pitchFamily="18" charset="0"/>
              <a:cs typeface="Times New Roman" panose="02020603050405020304" pitchFamily="18" charset="0"/>
            </a:endParaRPr>
          </a:p>
          <a:p>
            <a:pPr marL="0" indent="0">
              <a:buNone/>
            </a:pPr>
            <a:r>
              <a:rPr lang="es-ES" sz="3200" dirty="0">
                <a:latin typeface="Times New Roman" panose="02020603050405020304" pitchFamily="18" charset="0"/>
                <a:cs typeface="Times New Roman" panose="02020603050405020304" pitchFamily="18" charset="0"/>
              </a:rPr>
              <a:t> </a:t>
            </a:r>
            <a:endParaRPr lang="es-EC" sz="3200" dirty="0">
              <a:latin typeface="Times New Roman" panose="02020603050405020304" pitchFamily="18" charset="0"/>
              <a:cs typeface="Times New Roman" panose="02020603050405020304" pitchFamily="18" charset="0"/>
            </a:endParaRPr>
          </a:p>
          <a:p>
            <a:pPr marL="0" indent="0" algn="just">
              <a:buNone/>
            </a:pPr>
            <a:endParaRPr lang="es-EC" sz="2000" dirty="0"/>
          </a:p>
          <a:p>
            <a:pPr marL="0" indent="0">
              <a:buNone/>
            </a:pPr>
            <a:endParaRPr lang="es-EC" dirty="0"/>
          </a:p>
          <a:p>
            <a:pPr marL="0" indent="0">
              <a:buNone/>
            </a:pPr>
            <a:endParaRPr lang="es-EC" dirty="0"/>
          </a:p>
        </p:txBody>
      </p:sp>
    </p:spTree>
    <p:extLst>
      <p:ext uri="{BB962C8B-B14F-4D97-AF65-F5344CB8AC3E}">
        <p14:creationId xmlns:p14="http://schemas.microsoft.com/office/powerpoint/2010/main" val="31866574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9397" y="524860"/>
            <a:ext cx="10663706" cy="4351338"/>
          </a:xfrm>
        </p:spPr>
        <p:txBody>
          <a:bodyPr>
            <a:normAutofit fontScale="25000" lnSpcReduction="20000"/>
          </a:bodyPr>
          <a:lstStyle/>
          <a:p>
            <a:pPr marL="0" lvl="0" indent="0" algn="just">
              <a:lnSpc>
                <a:spcPct val="170000"/>
              </a:lnSpc>
              <a:buNone/>
            </a:pPr>
            <a:r>
              <a:rPr lang="es-ES" sz="8000" b="1" dirty="0">
                <a:latin typeface="Times New Roman" panose="02020603050405020304" pitchFamily="18" charset="0"/>
                <a:cs typeface="Times New Roman" panose="02020603050405020304" pitchFamily="18" charset="0"/>
              </a:rPr>
              <a:t>Justificación   </a:t>
            </a:r>
            <a:endParaRPr lang="es-EC" sz="8000" dirty="0">
              <a:latin typeface="Times New Roman" panose="02020603050405020304" pitchFamily="18" charset="0"/>
              <a:cs typeface="Times New Roman" panose="02020603050405020304" pitchFamily="18" charset="0"/>
            </a:endParaRPr>
          </a:p>
          <a:p>
            <a:pPr marL="0" indent="0" algn="just">
              <a:lnSpc>
                <a:spcPct val="170000"/>
              </a:lnSpc>
              <a:buNone/>
            </a:pPr>
            <a:r>
              <a:rPr lang="es-EC" sz="8000" dirty="0" smtClean="0">
                <a:latin typeface="Times New Roman" panose="02020603050405020304" pitchFamily="18" charset="0"/>
                <a:cs typeface="Times New Roman" panose="02020603050405020304" pitchFamily="18" charset="0"/>
              </a:rPr>
              <a:t>Argumentación </a:t>
            </a:r>
            <a:r>
              <a:rPr lang="es-EC" sz="8000" dirty="0">
                <a:latin typeface="Times New Roman" panose="02020603050405020304" pitchFamily="18" charset="0"/>
                <a:cs typeface="Times New Roman" panose="02020603050405020304" pitchFamily="18" charset="0"/>
              </a:rPr>
              <a:t>de la trascendencia académica y social del proyecto en propuesta, la cual se conjugará con la importancia del proyecto que se propone, de igual jerarquía la pertinencia del mismo. </a:t>
            </a:r>
          </a:p>
          <a:p>
            <a:pPr marL="0" indent="0" algn="just">
              <a:lnSpc>
                <a:spcPct val="170000"/>
              </a:lnSpc>
              <a:buNone/>
            </a:pPr>
            <a:r>
              <a:rPr lang="es-ES" sz="8000" dirty="0">
                <a:latin typeface="Times New Roman" panose="02020603050405020304" pitchFamily="18" charset="0"/>
                <a:cs typeface="Times New Roman" panose="02020603050405020304" pitchFamily="18" charset="0"/>
              </a:rPr>
              <a:t> </a:t>
            </a:r>
            <a:r>
              <a:rPr lang="es-ES" sz="8000" b="1" dirty="0" smtClean="0">
                <a:latin typeface="Times New Roman" panose="02020603050405020304" pitchFamily="18" charset="0"/>
                <a:cs typeface="Times New Roman" panose="02020603050405020304" pitchFamily="18" charset="0"/>
              </a:rPr>
              <a:t>Objetivo </a:t>
            </a:r>
            <a:r>
              <a:rPr lang="es-ES" sz="8000" b="1" dirty="0">
                <a:latin typeface="Times New Roman" panose="02020603050405020304" pitchFamily="18" charset="0"/>
                <a:cs typeface="Times New Roman" panose="02020603050405020304" pitchFamily="18" charset="0"/>
              </a:rPr>
              <a:t>General   </a:t>
            </a:r>
            <a:endParaRPr lang="es-EC" sz="8000" dirty="0">
              <a:latin typeface="Times New Roman" panose="02020603050405020304" pitchFamily="18" charset="0"/>
              <a:cs typeface="Times New Roman" panose="02020603050405020304" pitchFamily="18" charset="0"/>
            </a:endParaRPr>
          </a:p>
          <a:p>
            <a:pPr marL="0" indent="0" algn="just">
              <a:lnSpc>
                <a:spcPct val="170000"/>
              </a:lnSpc>
              <a:buNone/>
            </a:pPr>
            <a:r>
              <a:rPr lang="es-ES" sz="8000" dirty="0">
                <a:latin typeface="Times New Roman" panose="02020603050405020304" pitchFamily="18" charset="0"/>
                <a:cs typeface="Times New Roman" panose="02020603050405020304" pitchFamily="18" charset="0"/>
              </a:rPr>
              <a:t>General:</a:t>
            </a:r>
            <a:r>
              <a:rPr lang="es-ES" sz="8000" b="1" dirty="0">
                <a:latin typeface="Times New Roman" panose="02020603050405020304" pitchFamily="18" charset="0"/>
                <a:cs typeface="Times New Roman" panose="02020603050405020304" pitchFamily="18" charset="0"/>
              </a:rPr>
              <a:t> </a:t>
            </a:r>
            <a:r>
              <a:rPr lang="es-ES" sz="8000" dirty="0">
                <a:latin typeface="Times New Roman" panose="02020603050405020304" pitchFamily="18" charset="0"/>
                <a:cs typeface="Times New Roman" panose="02020603050405020304" pitchFamily="18" charset="0"/>
              </a:rPr>
              <a:t>Describir un objetivo general iniciando con verbo en infinitivo, recordar que </a:t>
            </a:r>
            <a:r>
              <a:rPr lang="es-ES" sz="8000" dirty="0" smtClean="0">
                <a:latin typeface="Times New Roman" panose="02020603050405020304" pitchFamily="18" charset="0"/>
                <a:cs typeface="Times New Roman" panose="02020603050405020304" pitchFamily="18" charset="0"/>
              </a:rPr>
              <a:t>el</a:t>
            </a:r>
            <a:r>
              <a:rPr lang="es-EC" sz="8000" dirty="0" smtClean="0">
                <a:latin typeface="Times New Roman" panose="02020603050405020304" pitchFamily="18" charset="0"/>
                <a:cs typeface="Times New Roman" panose="02020603050405020304" pitchFamily="18" charset="0"/>
              </a:rPr>
              <a:t> </a:t>
            </a:r>
            <a:r>
              <a:rPr lang="es-ES" sz="8000" dirty="0" smtClean="0">
                <a:latin typeface="Times New Roman" panose="02020603050405020304" pitchFamily="18" charset="0"/>
                <a:cs typeface="Times New Roman" panose="02020603050405020304" pitchFamily="18" charset="0"/>
              </a:rPr>
              <a:t>objetivo </a:t>
            </a:r>
            <a:r>
              <a:rPr lang="es-ES" sz="8000" dirty="0">
                <a:latin typeface="Times New Roman" panose="02020603050405020304" pitchFamily="18" charset="0"/>
                <a:cs typeface="Times New Roman" panose="02020603050405020304" pitchFamily="18" charset="0"/>
              </a:rPr>
              <a:t>debe contener el ¿Qué? ¿Cómo? ¿Para </a:t>
            </a:r>
            <a:r>
              <a:rPr lang="es-ES" sz="8000" dirty="0" smtClean="0">
                <a:latin typeface="Times New Roman" panose="02020603050405020304" pitchFamily="18" charset="0"/>
                <a:cs typeface="Times New Roman" panose="02020603050405020304" pitchFamily="18" charset="0"/>
              </a:rPr>
              <a:t>Qué?</a:t>
            </a:r>
            <a:endParaRPr lang="es-EC" sz="8000"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s-ES" sz="8000" b="1" dirty="0" smtClean="0">
                <a:latin typeface="Times New Roman" panose="02020603050405020304" pitchFamily="18" charset="0"/>
                <a:cs typeface="Times New Roman" panose="02020603050405020304" pitchFamily="18" charset="0"/>
              </a:rPr>
              <a:t>Objetivo </a:t>
            </a:r>
            <a:r>
              <a:rPr lang="es-ES" sz="8000" b="1" dirty="0">
                <a:latin typeface="Times New Roman" panose="02020603050405020304" pitchFamily="18" charset="0"/>
                <a:cs typeface="Times New Roman" panose="02020603050405020304" pitchFamily="18" charset="0"/>
              </a:rPr>
              <a:t>Específico  </a:t>
            </a:r>
            <a:endParaRPr lang="es-EC" sz="8000" dirty="0">
              <a:latin typeface="Times New Roman" panose="02020603050405020304" pitchFamily="18" charset="0"/>
              <a:cs typeface="Times New Roman" panose="02020603050405020304" pitchFamily="18" charset="0"/>
            </a:endParaRPr>
          </a:p>
          <a:p>
            <a:pPr marL="0" indent="0" algn="just">
              <a:lnSpc>
                <a:spcPct val="170000"/>
              </a:lnSpc>
              <a:buNone/>
            </a:pPr>
            <a:r>
              <a:rPr lang="es-ES" sz="8000" dirty="0">
                <a:latin typeface="Times New Roman" panose="02020603050405020304" pitchFamily="18" charset="0"/>
                <a:cs typeface="Times New Roman" panose="02020603050405020304" pitchFamily="18" charset="0"/>
              </a:rPr>
              <a:t>Específicos: Describir mínimo 2 y máximo 3, iniciando con verbo en infinitivo. Son objetivos alineados y de soporte del objetivo general. Uno de ellos debe enunciar la meta a alcanzarse y otro la acción mediante la cual se realzará. </a:t>
            </a:r>
            <a:r>
              <a:rPr lang="es-ES" sz="8000" dirty="0" err="1" smtClean="0">
                <a:latin typeface="Times New Roman" panose="02020603050405020304" pitchFamily="18" charset="0"/>
                <a:cs typeface="Times New Roman" panose="02020603050405020304" pitchFamily="18" charset="0"/>
              </a:rPr>
              <a:t>Ejm</a:t>
            </a:r>
            <a:r>
              <a:rPr lang="es-ES" sz="8000" dirty="0" smtClean="0">
                <a:latin typeface="Times New Roman" panose="02020603050405020304" pitchFamily="18" charset="0"/>
                <a:cs typeface="Times New Roman" panose="02020603050405020304" pitchFamily="18" charset="0"/>
              </a:rPr>
              <a:t>:</a:t>
            </a:r>
            <a:r>
              <a:rPr lang="es-EC" sz="8000" dirty="0">
                <a:latin typeface="Times New Roman" panose="02020603050405020304" pitchFamily="18" charset="0"/>
                <a:cs typeface="Times New Roman" panose="02020603050405020304" pitchFamily="18" charset="0"/>
              </a:rPr>
              <a:t> </a:t>
            </a:r>
            <a:r>
              <a:rPr lang="es-ES" sz="8000" dirty="0" smtClean="0">
                <a:latin typeface="Times New Roman" panose="02020603050405020304" pitchFamily="18" charset="0"/>
                <a:cs typeface="Times New Roman" panose="02020603050405020304" pitchFamily="18" charset="0"/>
              </a:rPr>
              <a:t>Meta</a:t>
            </a:r>
            <a:r>
              <a:rPr lang="es-EC" sz="8000" dirty="0">
                <a:latin typeface="Times New Roman" panose="02020603050405020304" pitchFamily="18" charset="0"/>
                <a:cs typeface="Times New Roman" panose="02020603050405020304" pitchFamily="18" charset="0"/>
              </a:rPr>
              <a:t> </a:t>
            </a:r>
            <a:r>
              <a:rPr lang="es-EC" sz="8000" dirty="0" smtClean="0">
                <a:latin typeface="Times New Roman" panose="02020603050405020304" pitchFamily="18" charset="0"/>
                <a:cs typeface="Times New Roman" panose="02020603050405020304" pitchFamily="18" charset="0"/>
              </a:rPr>
              <a:t>y </a:t>
            </a:r>
            <a:r>
              <a:rPr lang="es-ES" sz="8000" dirty="0" smtClean="0">
                <a:latin typeface="Times New Roman" panose="02020603050405020304" pitchFamily="18" charset="0"/>
                <a:cs typeface="Times New Roman" panose="02020603050405020304" pitchFamily="18" charset="0"/>
              </a:rPr>
              <a:t>Acción</a:t>
            </a:r>
            <a:endParaRPr lang="es-EC" sz="8000" dirty="0">
              <a:latin typeface="Times New Roman" panose="02020603050405020304" pitchFamily="18" charset="0"/>
              <a:cs typeface="Times New Roman" panose="02020603050405020304" pitchFamily="18" charset="0"/>
            </a:endParaRPr>
          </a:p>
          <a:p>
            <a:pPr marL="0" indent="0" algn="just">
              <a:buNone/>
            </a:pPr>
            <a:r>
              <a:rPr lang="es-ES" sz="8000" dirty="0"/>
              <a:t> </a:t>
            </a:r>
            <a:endParaRPr lang="es-EC" sz="8000" dirty="0"/>
          </a:p>
          <a:p>
            <a:pPr marL="0" indent="0">
              <a:buNone/>
            </a:pPr>
            <a:endParaRPr lang="es-EC" dirty="0"/>
          </a:p>
        </p:txBody>
      </p:sp>
    </p:spTree>
    <p:extLst>
      <p:ext uri="{BB962C8B-B14F-4D97-AF65-F5344CB8AC3E}">
        <p14:creationId xmlns:p14="http://schemas.microsoft.com/office/powerpoint/2010/main" val="394466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b="1" dirty="0" smtClean="0"/>
              <a:t>Programa </a:t>
            </a:r>
            <a:r>
              <a:rPr lang="es-EC" sz="3600" b="1" dirty="0"/>
              <a:t>de Vinculación de la Carrera de </a:t>
            </a:r>
            <a:r>
              <a:rPr lang="es-EC" sz="3600" b="1" dirty="0" smtClean="0"/>
              <a:t>Desarrollo de Software</a:t>
            </a:r>
            <a:endParaRPr lang="es-EC" sz="3600" dirty="0"/>
          </a:p>
        </p:txBody>
      </p:sp>
      <p:sp>
        <p:nvSpPr>
          <p:cNvPr id="3" name="Marcador de contenido 2"/>
          <p:cNvSpPr>
            <a:spLocks noGrp="1"/>
          </p:cNvSpPr>
          <p:nvPr>
            <p:ph idx="1"/>
          </p:nvPr>
        </p:nvSpPr>
        <p:spPr/>
        <p:txBody>
          <a:bodyPr/>
          <a:lstStyle/>
          <a:p>
            <a:pPr marL="0" indent="0">
              <a:lnSpc>
                <a:spcPct val="150000"/>
              </a:lnSpc>
              <a:buNone/>
            </a:pPr>
            <a:r>
              <a:rPr lang="es-EC" sz="2400" dirty="0">
                <a:latin typeface="Times New Roman" panose="02020603050405020304" pitchFamily="18" charset="0"/>
                <a:cs typeface="Times New Roman" panose="02020603050405020304" pitchFamily="18" charset="0"/>
              </a:rPr>
              <a:t>La importancia del manejo seguro de las redes sociales en el Ecuador dirigidas a padres y adolescentes.</a:t>
            </a:r>
          </a:p>
          <a:p>
            <a:pPr marL="0" indent="0">
              <a:buNone/>
            </a:pPr>
            <a:endParaRPr lang="es-EC" dirty="0"/>
          </a:p>
        </p:txBody>
      </p:sp>
    </p:spTree>
    <p:extLst>
      <p:ext uri="{BB962C8B-B14F-4D97-AF65-F5344CB8AC3E}">
        <p14:creationId xmlns:p14="http://schemas.microsoft.com/office/powerpoint/2010/main" val="654841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0775" y="962741"/>
            <a:ext cx="10515600" cy="4351338"/>
          </a:xfrm>
        </p:spPr>
        <p:txBody>
          <a:bodyPr>
            <a:normAutofit/>
          </a:bodyPr>
          <a:lstStyle/>
          <a:p>
            <a:pPr marL="0" lvl="0" indent="0">
              <a:lnSpc>
                <a:spcPct val="150000"/>
              </a:lnSpc>
              <a:buNone/>
            </a:pPr>
            <a:r>
              <a:rPr lang="es-ES" b="1" dirty="0">
                <a:latin typeface="Times New Roman" panose="02020603050405020304" pitchFamily="18" charset="0"/>
                <a:cs typeface="Times New Roman" panose="02020603050405020304" pitchFamily="18" charset="0"/>
              </a:rPr>
              <a:t>Planteamiento de la propuesta</a:t>
            </a:r>
            <a:endParaRPr lang="es-EC" dirty="0">
              <a:latin typeface="Times New Roman" panose="02020603050405020304" pitchFamily="18" charset="0"/>
              <a:cs typeface="Times New Roman" panose="02020603050405020304" pitchFamily="18" charset="0"/>
            </a:endParaRPr>
          </a:p>
          <a:p>
            <a:pPr marL="0" indent="0">
              <a:lnSpc>
                <a:spcPct val="150000"/>
              </a:lnSpc>
              <a:buNone/>
            </a:pPr>
            <a:r>
              <a:rPr lang="es-EC" dirty="0" smtClean="0">
                <a:latin typeface="Times New Roman" panose="02020603050405020304" pitchFamily="18" charset="0"/>
                <a:cs typeface="Times New Roman" panose="02020603050405020304" pitchFamily="18" charset="0"/>
              </a:rPr>
              <a:t>Explicación </a:t>
            </a:r>
            <a:r>
              <a:rPr lang="es-EC" dirty="0">
                <a:latin typeface="Times New Roman" panose="02020603050405020304" pitchFamily="18" charset="0"/>
                <a:cs typeface="Times New Roman" panose="02020603050405020304" pitchFamily="18" charset="0"/>
              </a:rPr>
              <a:t>de la propuesta de proyecto, la metodología a utilizarse, la línea investigativa a la cual se apega. </a:t>
            </a:r>
            <a:r>
              <a:rPr lang="es-EC" dirty="0" smtClean="0">
                <a:latin typeface="Times New Roman" panose="02020603050405020304" pitchFamily="18" charset="0"/>
                <a:cs typeface="Times New Roman" panose="02020603050405020304" pitchFamily="18" charset="0"/>
              </a:rPr>
              <a:t>Indicar la investigación primaria utilizada, metodología, y análisis e interpretación de encuestas</a:t>
            </a:r>
            <a:endParaRPr lang="es-EC" dirty="0">
              <a:latin typeface="Times New Roman" panose="02020603050405020304" pitchFamily="18" charset="0"/>
              <a:cs typeface="Times New Roman" panose="02020603050405020304" pitchFamily="18" charset="0"/>
            </a:endParaRPr>
          </a:p>
          <a:p>
            <a:pPr marL="0" indent="0">
              <a:lnSpc>
                <a:spcPct val="150000"/>
              </a:lnSpc>
              <a:buNone/>
            </a:pPr>
            <a:r>
              <a:rPr lang="es-ES" b="1" dirty="0" smtClean="0">
                <a:latin typeface="Times New Roman" panose="02020603050405020304" pitchFamily="18" charset="0"/>
                <a:cs typeface="Times New Roman" panose="02020603050405020304" pitchFamily="18" charset="0"/>
              </a:rPr>
              <a:t>Grupo </a:t>
            </a:r>
            <a:r>
              <a:rPr lang="es-ES" b="1" dirty="0">
                <a:latin typeface="Times New Roman" panose="02020603050405020304" pitchFamily="18" charset="0"/>
                <a:cs typeface="Times New Roman" panose="02020603050405020304" pitchFamily="18" charset="0"/>
              </a:rPr>
              <a:t>Beneficiario   </a:t>
            </a:r>
            <a:endParaRPr lang="es-EC" dirty="0">
              <a:latin typeface="Times New Roman" panose="02020603050405020304" pitchFamily="18" charset="0"/>
              <a:cs typeface="Times New Roman" panose="02020603050405020304" pitchFamily="18" charset="0"/>
            </a:endParaRPr>
          </a:p>
          <a:p>
            <a:pPr marL="0" indent="0">
              <a:lnSpc>
                <a:spcPct val="150000"/>
              </a:lnSpc>
              <a:buNone/>
            </a:pPr>
            <a:r>
              <a:rPr lang="es-ES" dirty="0" smtClean="0">
                <a:latin typeface="Times New Roman" panose="02020603050405020304" pitchFamily="18" charset="0"/>
                <a:cs typeface="Times New Roman" panose="02020603050405020304" pitchFamily="18" charset="0"/>
              </a:rPr>
              <a:t>Caracterizar </a:t>
            </a:r>
            <a:r>
              <a:rPr lang="es-ES" dirty="0">
                <a:latin typeface="Times New Roman" panose="02020603050405020304" pitchFamily="18" charset="0"/>
                <a:cs typeface="Times New Roman" panose="02020603050405020304" pitchFamily="18" charset="0"/>
              </a:rPr>
              <a:t>el grupo poblacional que será beneficiario del proyecto</a:t>
            </a:r>
            <a:endParaRPr lang="es-EC" dirty="0">
              <a:latin typeface="Times New Roman" panose="02020603050405020304" pitchFamily="18" charset="0"/>
              <a:cs typeface="Times New Roman" panose="02020603050405020304" pitchFamily="18" charset="0"/>
            </a:endParaRPr>
          </a:p>
          <a:p>
            <a:pPr marL="0" indent="0">
              <a:buNone/>
            </a:pPr>
            <a:endParaRPr lang="es-EC" dirty="0"/>
          </a:p>
          <a:p>
            <a:pPr marL="0" indent="0">
              <a:buNone/>
            </a:pPr>
            <a:endParaRPr lang="es-EC" dirty="0"/>
          </a:p>
        </p:txBody>
      </p:sp>
    </p:spTree>
    <p:extLst>
      <p:ext uri="{BB962C8B-B14F-4D97-AF65-F5344CB8AC3E}">
        <p14:creationId xmlns:p14="http://schemas.microsoft.com/office/powerpoint/2010/main" val="10062848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786685" y="589253"/>
            <a:ext cx="10515600" cy="4351338"/>
          </a:xfrm>
        </p:spPr>
        <p:txBody>
          <a:bodyPr/>
          <a:lstStyle/>
          <a:p>
            <a:pPr marL="0" indent="0">
              <a:lnSpc>
                <a:spcPct val="150000"/>
              </a:lnSpc>
              <a:buNone/>
            </a:pPr>
            <a:r>
              <a:rPr lang="es-ES" sz="2000" b="1" dirty="0" smtClean="0">
                <a:latin typeface="Times New Roman" panose="02020603050405020304" pitchFamily="18" charset="0"/>
                <a:cs typeface="Times New Roman" panose="02020603050405020304" pitchFamily="18" charset="0"/>
              </a:rPr>
              <a:t>Propuesta </a:t>
            </a:r>
            <a:r>
              <a:rPr lang="es-ES" sz="2000" b="1" dirty="0">
                <a:latin typeface="Times New Roman" panose="02020603050405020304" pitchFamily="18" charset="0"/>
                <a:cs typeface="Times New Roman" panose="02020603050405020304" pitchFamily="18" charset="0"/>
              </a:rPr>
              <a:t>de las actividades</a:t>
            </a:r>
            <a:endParaRPr lang="es-EC" sz="2000" dirty="0">
              <a:latin typeface="Times New Roman" panose="02020603050405020304" pitchFamily="18" charset="0"/>
              <a:cs typeface="Times New Roman" panose="02020603050405020304" pitchFamily="18" charset="0"/>
            </a:endParaRPr>
          </a:p>
          <a:p>
            <a:pPr marL="0" indent="0">
              <a:lnSpc>
                <a:spcPct val="150000"/>
              </a:lnSpc>
              <a:buNone/>
            </a:pPr>
            <a:r>
              <a:rPr lang="es-ES" sz="2000" dirty="0">
                <a:latin typeface="Times New Roman" panose="02020603050405020304" pitchFamily="18" charset="0"/>
                <a:cs typeface="Times New Roman" panose="02020603050405020304" pitchFamily="18" charset="0"/>
              </a:rPr>
              <a:t>Bosquejo de las actividades principales y si, el caso lo amerita, las actividades secundarias que requiere el proyecto para su exitosa culminación. Se recomienda la agrupación de las actividades se las realice mediante una tabla.  Ejemplo de tabla</a:t>
            </a:r>
            <a:r>
              <a:rPr lang="es-ES" sz="2000" dirty="0" smtClean="0">
                <a:latin typeface="Times New Roman" panose="02020603050405020304" pitchFamily="18" charset="0"/>
                <a:cs typeface="Times New Roman" panose="02020603050405020304" pitchFamily="18" charset="0"/>
              </a:rPr>
              <a:t>:</a:t>
            </a:r>
          </a:p>
          <a:p>
            <a:pPr marL="0" indent="0">
              <a:lnSpc>
                <a:spcPct val="150000"/>
              </a:lnSpc>
              <a:buNone/>
            </a:pPr>
            <a:endParaRPr lang="es-EC" sz="2000" dirty="0">
              <a:latin typeface="Times New Roman" panose="02020603050405020304" pitchFamily="18" charset="0"/>
              <a:cs typeface="Times New Roman" panose="02020603050405020304" pitchFamily="18" charset="0"/>
            </a:endParaRPr>
          </a:p>
          <a:p>
            <a:pPr marL="0" indent="0">
              <a:buNone/>
            </a:pPr>
            <a:endParaRPr lang="es-EC" dirty="0"/>
          </a:p>
        </p:txBody>
      </p:sp>
      <p:graphicFrame>
        <p:nvGraphicFramePr>
          <p:cNvPr id="6" name="Objeto 5"/>
          <p:cNvGraphicFramePr>
            <a:graphicFrameLocks noChangeAspect="1"/>
          </p:cNvGraphicFramePr>
          <p:nvPr>
            <p:extLst>
              <p:ext uri="{D42A27DB-BD31-4B8C-83A1-F6EECF244321}">
                <p14:modId xmlns:p14="http://schemas.microsoft.com/office/powerpoint/2010/main" val="3976632091"/>
              </p:ext>
            </p:extLst>
          </p:nvPr>
        </p:nvGraphicFramePr>
        <p:xfrm>
          <a:off x="4255618" y="2920061"/>
          <a:ext cx="6126163" cy="2251075"/>
        </p:xfrm>
        <a:graphic>
          <a:graphicData uri="http://schemas.openxmlformats.org/presentationml/2006/ole">
            <mc:AlternateContent xmlns:mc="http://schemas.openxmlformats.org/markup-compatibility/2006">
              <mc:Choice xmlns:v="urn:schemas-microsoft-com:vml" Requires="v">
                <p:oleObj spid="_x0000_s2105" name="Documento" r:id="rId3" imgW="6125669" imgH="2251545" progId="Word.Document.12">
                  <p:embed/>
                </p:oleObj>
              </mc:Choice>
              <mc:Fallback>
                <p:oleObj name="Documento" r:id="rId3" imgW="6125669" imgH="2251545" progId="Word.Document.12">
                  <p:embed/>
                  <p:pic>
                    <p:nvPicPr>
                      <p:cNvPr id="0" name=""/>
                      <p:cNvPicPr/>
                      <p:nvPr/>
                    </p:nvPicPr>
                    <p:blipFill>
                      <a:blip r:embed="rId4"/>
                      <a:stretch>
                        <a:fillRect/>
                      </a:stretch>
                    </p:blipFill>
                    <p:spPr>
                      <a:xfrm>
                        <a:off x="4255618" y="2920061"/>
                        <a:ext cx="6126163" cy="2251075"/>
                      </a:xfrm>
                      <a:prstGeom prst="rect">
                        <a:avLst/>
                      </a:prstGeom>
                    </p:spPr>
                  </p:pic>
                </p:oleObj>
              </mc:Fallback>
            </mc:AlternateContent>
          </a:graphicData>
        </a:graphic>
      </p:graphicFrame>
    </p:spTree>
    <p:extLst>
      <p:ext uri="{BB962C8B-B14F-4D97-AF65-F5344CB8AC3E}">
        <p14:creationId xmlns:p14="http://schemas.microsoft.com/office/powerpoint/2010/main" val="455490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6220" y="988498"/>
            <a:ext cx="9795456" cy="4351338"/>
          </a:xfrm>
        </p:spPr>
        <p:txBody>
          <a:bodyPr/>
          <a:lstStyle/>
          <a:p>
            <a:pPr marL="457200" lvl="1" indent="0">
              <a:lnSpc>
                <a:spcPct val="150000"/>
              </a:lnSpc>
              <a:buNone/>
            </a:pPr>
            <a:r>
              <a:rPr lang="es-ES" sz="1800" b="1" dirty="0">
                <a:latin typeface="Times New Roman" panose="02020603050405020304" pitchFamily="18" charset="0"/>
                <a:cs typeface="Times New Roman" panose="02020603050405020304" pitchFamily="18" charset="0"/>
              </a:rPr>
              <a:t>Cronograma </a:t>
            </a:r>
            <a:endParaRPr lang="es-EC" sz="1800" dirty="0">
              <a:latin typeface="Times New Roman" panose="02020603050405020304" pitchFamily="18" charset="0"/>
              <a:cs typeface="Times New Roman" panose="02020603050405020304" pitchFamily="18" charset="0"/>
            </a:endParaRPr>
          </a:p>
          <a:p>
            <a:pPr marL="0" indent="0">
              <a:lnSpc>
                <a:spcPct val="150000"/>
              </a:lnSpc>
              <a:buNone/>
            </a:pPr>
            <a:r>
              <a:rPr lang="es-ES" sz="1800" dirty="0" smtClean="0">
                <a:latin typeface="Times New Roman" panose="02020603050405020304" pitchFamily="18" charset="0"/>
                <a:cs typeface="Times New Roman" panose="02020603050405020304" pitchFamily="18" charset="0"/>
              </a:rPr>
              <a:t>Detalle </a:t>
            </a:r>
            <a:r>
              <a:rPr lang="es-ES" sz="1800" dirty="0">
                <a:latin typeface="Times New Roman" panose="02020603050405020304" pitchFamily="18" charset="0"/>
                <a:cs typeface="Times New Roman" panose="02020603050405020304" pitchFamily="18" charset="0"/>
              </a:rPr>
              <a:t>de las actividades a desarrollar con la periodicidad, inicio y finalización calendaría, duración, y persona o área responsable. Ejemplo de tabla. </a:t>
            </a:r>
            <a:endParaRPr lang="es-EC" sz="1800" dirty="0">
              <a:latin typeface="Times New Roman" panose="02020603050405020304" pitchFamily="18" charset="0"/>
              <a:cs typeface="Times New Roman" panose="02020603050405020304" pitchFamily="18" charset="0"/>
            </a:endParaRPr>
          </a:p>
          <a:p>
            <a:pPr marL="0" indent="0">
              <a:buNone/>
            </a:pPr>
            <a:endParaRPr lang="es-EC" dirty="0"/>
          </a:p>
        </p:txBody>
      </p:sp>
      <p:pic>
        <p:nvPicPr>
          <p:cNvPr id="2" name="Imagen 1"/>
          <p:cNvPicPr>
            <a:picLocks noChangeAspect="1"/>
          </p:cNvPicPr>
          <p:nvPr/>
        </p:nvPicPr>
        <p:blipFill>
          <a:blip r:embed="rId2"/>
          <a:stretch>
            <a:fillRect/>
          </a:stretch>
        </p:blipFill>
        <p:spPr>
          <a:xfrm>
            <a:off x="1984039" y="3164167"/>
            <a:ext cx="8520195" cy="1795923"/>
          </a:xfrm>
          <a:prstGeom prst="rect">
            <a:avLst/>
          </a:prstGeom>
        </p:spPr>
      </p:pic>
    </p:spTree>
    <p:extLst>
      <p:ext uri="{BB962C8B-B14F-4D97-AF65-F5344CB8AC3E}">
        <p14:creationId xmlns:p14="http://schemas.microsoft.com/office/powerpoint/2010/main" val="42809928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6228" y="550617"/>
            <a:ext cx="10515600" cy="4351338"/>
          </a:xfrm>
        </p:spPr>
        <p:txBody>
          <a:bodyPr/>
          <a:lstStyle/>
          <a:p>
            <a:pPr marL="457200" lvl="1" indent="0" algn="just">
              <a:lnSpc>
                <a:spcPct val="150000"/>
              </a:lnSpc>
              <a:buNone/>
            </a:pPr>
            <a:r>
              <a:rPr lang="es-ES" sz="1800" b="1" dirty="0">
                <a:latin typeface="Times New Roman" panose="02020603050405020304" pitchFamily="18" charset="0"/>
                <a:cs typeface="Times New Roman" panose="02020603050405020304" pitchFamily="18" charset="0"/>
              </a:rPr>
              <a:t>Presupuesto</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smtClean="0">
                <a:latin typeface="Times New Roman" panose="02020603050405020304" pitchFamily="18" charset="0"/>
                <a:cs typeface="Times New Roman" panose="02020603050405020304" pitchFamily="18" charset="0"/>
              </a:rPr>
              <a:t>Planteamiento </a:t>
            </a:r>
            <a:r>
              <a:rPr lang="es-ES" sz="2000" dirty="0">
                <a:latin typeface="Times New Roman" panose="02020603050405020304" pitchFamily="18" charset="0"/>
                <a:cs typeface="Times New Roman" panose="02020603050405020304" pitchFamily="18" charset="0"/>
              </a:rPr>
              <a:t>económico de los egresos que el proyecto requiere para su desarrollo. Se sugiere realizarlo mediante una tabla, la cual debe contener: las acciones a desarrollarse, periodicidad, cantidad, valor monetario, subtotal, % de inflación del Banco Central de Ecuador para el año siguiente.    Ejemplo de tabla:</a:t>
            </a:r>
            <a:endParaRPr lang="es-EC" sz="2000" dirty="0">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endParaRPr lang="es-EC" dirty="0"/>
          </a:p>
        </p:txBody>
      </p:sp>
      <p:pic>
        <p:nvPicPr>
          <p:cNvPr id="2" name="Imagen 1"/>
          <p:cNvPicPr>
            <a:picLocks noChangeAspect="1"/>
          </p:cNvPicPr>
          <p:nvPr/>
        </p:nvPicPr>
        <p:blipFill>
          <a:blip r:embed="rId2"/>
          <a:stretch>
            <a:fillRect/>
          </a:stretch>
        </p:blipFill>
        <p:spPr>
          <a:xfrm>
            <a:off x="3499413" y="3274334"/>
            <a:ext cx="6120451" cy="2859347"/>
          </a:xfrm>
          <a:prstGeom prst="rect">
            <a:avLst/>
          </a:prstGeom>
        </p:spPr>
      </p:pic>
    </p:spTree>
    <p:extLst>
      <p:ext uri="{BB962C8B-B14F-4D97-AF65-F5344CB8AC3E}">
        <p14:creationId xmlns:p14="http://schemas.microsoft.com/office/powerpoint/2010/main" val="12421029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5611" y="808194"/>
            <a:ext cx="10027276" cy="4351338"/>
          </a:xfrm>
        </p:spPr>
        <p:txBody>
          <a:bodyPr>
            <a:normAutofit/>
          </a:bodyPr>
          <a:lstStyle/>
          <a:p>
            <a:pPr marL="457200" lvl="1" indent="0" algn="just">
              <a:lnSpc>
                <a:spcPct val="150000"/>
              </a:lnSpc>
              <a:buNone/>
            </a:pPr>
            <a:r>
              <a:rPr lang="es-ES" sz="1800" b="1" dirty="0">
                <a:latin typeface="Times New Roman" panose="02020603050405020304" pitchFamily="18" charset="0"/>
                <a:cs typeface="Times New Roman" panose="02020603050405020304" pitchFamily="18" charset="0"/>
              </a:rPr>
              <a:t>Evaluación</a:t>
            </a:r>
            <a:endParaRPr lang="es-EC" sz="18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Detalle de la metodología de evaluación a utilizarse, herramientas que permitirán tener la respectiva retroalimentación del proyecto.  </a:t>
            </a:r>
            <a:r>
              <a:rPr lang="es-ES" sz="2000" dirty="0" smtClean="0">
                <a:latin typeface="Times New Roman" panose="02020603050405020304" pitchFamily="18" charset="0"/>
                <a:cs typeface="Times New Roman" panose="02020603050405020304" pitchFamily="18" charset="0"/>
              </a:rPr>
              <a:t>Se debe indicar la hipótesis y variables dependiente e independiente</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b="1" dirty="0" smtClean="0">
                <a:latin typeface="Times New Roman" panose="02020603050405020304" pitchFamily="18" charset="0"/>
                <a:cs typeface="Times New Roman" panose="02020603050405020304" pitchFamily="18" charset="0"/>
              </a:rPr>
              <a:t>Participantes </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Equipo académico y de alumnado que se requiere para la implementación del proyecto.</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S" sz="2000" dirty="0">
                <a:latin typeface="Times New Roman" panose="02020603050405020304" pitchFamily="18" charset="0"/>
                <a:cs typeface="Times New Roman" panose="02020603050405020304" pitchFamily="18" charset="0"/>
              </a:rPr>
              <a:t>En este apartado es oportuno de requerir el caso, la enunciación de grupos externos a participar.</a:t>
            </a:r>
            <a:endParaRPr lang="es-EC" sz="20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3814938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5169" y="1284712"/>
            <a:ext cx="10515600" cy="4351338"/>
          </a:xfrm>
        </p:spPr>
        <p:txBody>
          <a:bodyPr/>
          <a:lstStyle/>
          <a:p>
            <a:pPr marL="0" lvl="0" indent="0">
              <a:buNone/>
            </a:pPr>
            <a:r>
              <a:rPr lang="es-ES" sz="2000" b="1" dirty="0">
                <a:latin typeface="Times New Roman" panose="02020603050405020304" pitchFamily="18" charset="0"/>
                <a:cs typeface="Times New Roman" panose="02020603050405020304" pitchFamily="18" charset="0"/>
              </a:rPr>
              <a:t>Documentación de respaldos</a:t>
            </a:r>
            <a:endParaRPr lang="es-EC" sz="2000" dirty="0">
              <a:latin typeface="Times New Roman" panose="02020603050405020304" pitchFamily="18" charset="0"/>
              <a:cs typeface="Times New Roman" panose="02020603050405020304" pitchFamily="18" charset="0"/>
            </a:endParaRPr>
          </a:p>
          <a:p>
            <a:pPr marL="0" indent="0">
              <a:buNone/>
            </a:pPr>
            <a:r>
              <a:rPr lang="es-ES" sz="2000" dirty="0" smtClean="0">
                <a:latin typeface="Times New Roman" panose="02020603050405020304" pitchFamily="18" charset="0"/>
                <a:cs typeface="Times New Roman" panose="02020603050405020304" pitchFamily="18" charset="0"/>
              </a:rPr>
              <a:t>Se </a:t>
            </a:r>
            <a:r>
              <a:rPr lang="es-ES" sz="2000" dirty="0">
                <a:latin typeface="Times New Roman" panose="02020603050405020304" pitchFamily="18" charset="0"/>
                <a:cs typeface="Times New Roman" panose="02020603050405020304" pitchFamily="18" charset="0"/>
              </a:rPr>
              <a:t>deberá adjuntar el convenio </a:t>
            </a:r>
            <a:r>
              <a:rPr lang="es-ES" sz="2000" dirty="0" smtClean="0">
                <a:latin typeface="Times New Roman" panose="02020603050405020304" pitchFamily="18" charset="0"/>
                <a:cs typeface="Times New Roman" panose="02020603050405020304" pitchFamily="18" charset="0"/>
              </a:rPr>
              <a:t>u documento que </a:t>
            </a:r>
            <a:r>
              <a:rPr lang="es-ES" sz="2000" dirty="0">
                <a:latin typeface="Times New Roman" panose="02020603050405020304" pitchFamily="18" charset="0"/>
                <a:cs typeface="Times New Roman" panose="02020603050405020304" pitchFamily="18" charset="0"/>
              </a:rPr>
              <a:t>sustenta la necesidad que la propuesta del proyecto plantea gestionar. </a:t>
            </a:r>
            <a:endParaRPr lang="es-EC" sz="20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31003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76082" y="331676"/>
            <a:ext cx="10515600" cy="4351338"/>
          </a:xfrm>
        </p:spPr>
        <p:txBody>
          <a:bodyPr>
            <a:normAutofit/>
          </a:bodyPr>
          <a:lstStyle/>
          <a:p>
            <a:pPr marL="0" indent="0" algn="ctr">
              <a:buNone/>
            </a:pPr>
            <a:endParaRPr lang="en-US" sz="5400" dirty="0" smtClean="0">
              <a:solidFill>
                <a:schemeClr val="accent5">
                  <a:lumMod val="75000"/>
                </a:schemeClr>
              </a:solidFill>
            </a:endParaRPr>
          </a:p>
          <a:p>
            <a:pPr marL="0" indent="0" algn="ctr">
              <a:buNone/>
            </a:pPr>
            <a:endParaRPr lang="en-US" sz="5400" dirty="0">
              <a:solidFill>
                <a:schemeClr val="accent5">
                  <a:lumMod val="75000"/>
                </a:schemeClr>
              </a:solidFill>
            </a:endParaRPr>
          </a:p>
          <a:p>
            <a:pPr marL="0" indent="0" algn="ctr">
              <a:buNone/>
            </a:pPr>
            <a:r>
              <a:rPr lang="en-US" sz="5400" dirty="0" smtClean="0">
                <a:solidFill>
                  <a:schemeClr val="accent5">
                    <a:lumMod val="75000"/>
                  </a:schemeClr>
                </a:solidFill>
              </a:rPr>
              <a:t>INFORME DE FASE DE CUMPLIMIENTO</a:t>
            </a:r>
            <a:endParaRPr lang="es-EC" sz="5400" dirty="0">
              <a:solidFill>
                <a:schemeClr val="accent5">
                  <a:lumMod val="75000"/>
                </a:schemeClr>
              </a:solidFill>
            </a:endParaRPr>
          </a:p>
        </p:txBody>
      </p:sp>
    </p:spTree>
    <p:extLst>
      <p:ext uri="{BB962C8B-B14F-4D97-AF65-F5344CB8AC3E}">
        <p14:creationId xmlns:p14="http://schemas.microsoft.com/office/powerpoint/2010/main" val="4281373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Fase de Cumplimiento.</a:t>
            </a:r>
            <a:endParaRPr lang="es-EC" dirty="0"/>
          </a:p>
        </p:txBody>
      </p:sp>
      <p:sp>
        <p:nvSpPr>
          <p:cNvPr id="3" name="Marcador de contenido 2"/>
          <p:cNvSpPr>
            <a:spLocks noGrp="1"/>
          </p:cNvSpPr>
          <p:nvPr>
            <p:ph idx="1"/>
          </p:nvPr>
        </p:nvSpPr>
        <p:spPr/>
        <p:txBody>
          <a:bodyPr>
            <a:normAutofit/>
          </a:bodyPr>
          <a:lstStyle/>
          <a:p>
            <a:pPr marL="0" lvl="0" indent="0">
              <a:lnSpc>
                <a:spcPct val="150000"/>
              </a:lnSpc>
              <a:buNone/>
            </a:pPr>
            <a:r>
              <a:rPr lang="es-ES" sz="2400" b="1" dirty="0">
                <a:latin typeface="Times New Roman" panose="02020603050405020304" pitchFamily="18" charset="0"/>
                <a:cs typeface="Times New Roman" panose="02020603050405020304" pitchFamily="18" charset="0"/>
              </a:rPr>
              <a:t>Tema del </a:t>
            </a:r>
            <a:r>
              <a:rPr lang="es-ES" sz="2400" b="1" dirty="0" smtClean="0">
                <a:latin typeface="Times New Roman" panose="02020603050405020304" pitchFamily="18" charset="0"/>
                <a:cs typeface="Times New Roman" panose="02020603050405020304" pitchFamily="18" charset="0"/>
              </a:rPr>
              <a:t>proyecto</a:t>
            </a:r>
          </a:p>
          <a:p>
            <a:pPr marL="0" indent="0">
              <a:lnSpc>
                <a:spcPct val="150000"/>
              </a:lnSpc>
              <a:buNone/>
            </a:pPr>
            <a:r>
              <a:rPr lang="es-ES" sz="2400" dirty="0">
                <a:latin typeface="Times New Roman" panose="02020603050405020304" pitchFamily="18" charset="0"/>
                <a:cs typeface="Times New Roman" panose="02020603050405020304" pitchFamily="18" charset="0"/>
              </a:rPr>
              <a:t>Responder mínimo a tres de las cuatro interrogantes de formulación: ¿Qué? ¿Cómo? ¿Cuándo? ¿Dónde? </a:t>
            </a:r>
            <a:endParaRPr lang="es-EC" sz="2400" dirty="0">
              <a:latin typeface="Times New Roman" panose="02020603050405020304" pitchFamily="18" charset="0"/>
              <a:cs typeface="Times New Roman" panose="02020603050405020304" pitchFamily="18" charset="0"/>
            </a:endParaRPr>
          </a:p>
          <a:p>
            <a:pPr marL="0" lvl="0" indent="0">
              <a:lnSpc>
                <a:spcPct val="150000"/>
              </a:lnSpc>
              <a:buNone/>
            </a:pPr>
            <a:r>
              <a:rPr lang="es-ES" sz="2400" b="1" dirty="0" smtClean="0">
                <a:latin typeface="Times New Roman" panose="02020603050405020304" pitchFamily="18" charset="0"/>
                <a:cs typeface="Times New Roman" panose="02020603050405020304" pitchFamily="18" charset="0"/>
              </a:rPr>
              <a:t>Actividad </a:t>
            </a:r>
            <a:r>
              <a:rPr lang="es-ES" sz="2400" b="1" dirty="0">
                <a:latin typeface="Times New Roman" panose="02020603050405020304" pitchFamily="18" charset="0"/>
                <a:cs typeface="Times New Roman" panose="02020603050405020304" pitchFamily="18" charset="0"/>
              </a:rPr>
              <a:t>o fase </a:t>
            </a:r>
            <a:r>
              <a:rPr lang="es-ES" sz="2400" b="1" dirty="0" smtClean="0">
                <a:latin typeface="Times New Roman" panose="02020603050405020304" pitchFamily="18" charset="0"/>
                <a:cs typeface="Times New Roman" panose="02020603050405020304" pitchFamily="18" charset="0"/>
              </a:rPr>
              <a:t>desarrollada</a:t>
            </a:r>
          </a:p>
          <a:p>
            <a:pPr marL="0" lvl="0" indent="0" algn="just">
              <a:lnSpc>
                <a:spcPct val="150000"/>
              </a:lnSpc>
              <a:buNone/>
            </a:pPr>
            <a:r>
              <a:rPr lang="es-EC" sz="2000" dirty="0" smtClean="0">
                <a:latin typeface="Times New Roman" panose="02020603050405020304" pitchFamily="18" charset="0"/>
                <a:cs typeface="Times New Roman" panose="02020603050405020304" pitchFamily="18" charset="0"/>
              </a:rPr>
              <a:t>En este apartado se debe indicar el avance de las actividades realizadas, además de sustentar la aplicación del proyecto desde la teoría.</a:t>
            </a:r>
            <a:endParaRPr lang="es-EC" sz="20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723325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Fase de Cumplimiento.</a:t>
            </a:r>
            <a:endParaRPr lang="es-EC" dirty="0"/>
          </a:p>
        </p:txBody>
      </p:sp>
      <p:sp>
        <p:nvSpPr>
          <p:cNvPr id="3" name="Marcador de contenido 2"/>
          <p:cNvSpPr>
            <a:spLocks noGrp="1"/>
          </p:cNvSpPr>
          <p:nvPr>
            <p:ph idx="1"/>
          </p:nvPr>
        </p:nvSpPr>
        <p:spPr/>
        <p:txBody>
          <a:bodyPr>
            <a:normAutofit fontScale="92500" lnSpcReduction="20000"/>
          </a:bodyPr>
          <a:lstStyle/>
          <a:p>
            <a:pPr marL="0" lvl="0" indent="0">
              <a:lnSpc>
                <a:spcPct val="150000"/>
              </a:lnSpc>
              <a:buNone/>
            </a:pPr>
            <a:r>
              <a:rPr lang="es-ES" sz="2400" b="1" dirty="0">
                <a:latin typeface="Times New Roman" panose="02020603050405020304" pitchFamily="18" charset="0"/>
                <a:cs typeface="Times New Roman" panose="02020603050405020304" pitchFamily="18" charset="0"/>
              </a:rPr>
              <a:t>Resumen del proyecto en desarrollo </a:t>
            </a:r>
            <a:endParaRPr lang="es-ES" sz="2400" b="1" dirty="0" smtClean="0">
              <a:latin typeface="Times New Roman" panose="02020603050405020304" pitchFamily="18" charset="0"/>
              <a:cs typeface="Times New Roman" panose="02020603050405020304" pitchFamily="18" charset="0"/>
            </a:endParaRPr>
          </a:p>
          <a:p>
            <a:pPr marL="0" indent="0">
              <a:lnSpc>
                <a:spcPct val="150000"/>
              </a:lnSpc>
              <a:buNone/>
            </a:pPr>
            <a:r>
              <a:rPr lang="es-ES" sz="2400" dirty="0">
                <a:latin typeface="Times New Roman" panose="02020603050405020304" pitchFamily="18" charset="0"/>
                <a:cs typeface="Times New Roman" panose="02020603050405020304" pitchFamily="18" charset="0"/>
              </a:rPr>
              <a:t>En este aspecto se describirá brevemente a la institución, empresa, sector, población entre otros, así como aspectos socioeconómicos, culturales, y otros.</a:t>
            </a:r>
            <a:endParaRPr lang="es-EC" sz="2400" dirty="0">
              <a:latin typeface="Times New Roman" panose="02020603050405020304" pitchFamily="18" charset="0"/>
              <a:cs typeface="Times New Roman" panose="02020603050405020304" pitchFamily="18" charset="0"/>
            </a:endParaRPr>
          </a:p>
          <a:p>
            <a:pPr marL="0" lvl="0" indent="0">
              <a:lnSpc>
                <a:spcPct val="150000"/>
              </a:lnSpc>
              <a:buNone/>
            </a:pPr>
            <a:r>
              <a:rPr lang="es-ES" sz="2400" dirty="0" smtClean="0">
                <a:latin typeface="Times New Roman" panose="02020603050405020304" pitchFamily="18" charset="0"/>
                <a:cs typeface="Times New Roman" panose="02020603050405020304" pitchFamily="18" charset="0"/>
              </a:rPr>
              <a:t> </a:t>
            </a:r>
            <a:r>
              <a:rPr lang="es-ES" sz="2400" b="1" dirty="0" smtClean="0">
                <a:latin typeface="Times New Roman" panose="02020603050405020304" pitchFamily="18" charset="0"/>
                <a:cs typeface="Times New Roman" panose="02020603050405020304" pitchFamily="18" charset="0"/>
              </a:rPr>
              <a:t>Antecedentes </a:t>
            </a:r>
          </a:p>
          <a:p>
            <a:pPr marL="0" indent="0">
              <a:lnSpc>
                <a:spcPct val="150000"/>
              </a:lnSpc>
              <a:buNone/>
            </a:pPr>
            <a:r>
              <a:rPr lang="es-ES" sz="2400" dirty="0">
                <a:latin typeface="Times New Roman" panose="02020603050405020304" pitchFamily="18" charset="0"/>
                <a:cs typeface="Times New Roman" panose="02020603050405020304" pitchFamily="18" charset="0"/>
              </a:rPr>
              <a:t>Contextualizar la problemática a gestionar, permitiendo tener un panorama claro del entorno donde se realizará la propuesta de proyecto.</a:t>
            </a:r>
            <a:endParaRPr lang="es-EC" sz="2400" dirty="0">
              <a:latin typeface="Times New Roman" panose="02020603050405020304" pitchFamily="18" charset="0"/>
              <a:cs typeface="Times New Roman" panose="02020603050405020304" pitchFamily="18" charset="0"/>
            </a:endParaRPr>
          </a:p>
          <a:p>
            <a:pPr marL="0" indent="0">
              <a:lnSpc>
                <a:spcPct val="150000"/>
              </a:lnSpc>
              <a:buNone/>
            </a:pPr>
            <a:r>
              <a:rPr lang="es-ES" sz="2400" dirty="0" smtClean="0">
                <a:latin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cs typeface="Times New Roman" panose="02020603050405020304" pitchFamily="18" charset="0"/>
              </a:rPr>
              <a:t>respaldos legales que amparen la propuesta y la necesidad podrán ser oportunos en este apartado.</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5354763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Fase de Cumplimiento.</a:t>
            </a:r>
            <a:endParaRPr lang="es-EC" dirty="0"/>
          </a:p>
        </p:txBody>
      </p:sp>
      <p:sp>
        <p:nvSpPr>
          <p:cNvPr id="3" name="Marcador de contenido 2"/>
          <p:cNvSpPr>
            <a:spLocks noGrp="1"/>
          </p:cNvSpPr>
          <p:nvPr>
            <p:ph idx="1"/>
          </p:nvPr>
        </p:nvSpPr>
        <p:spPr/>
        <p:txBody>
          <a:bodyPr>
            <a:noAutofit/>
          </a:bodyPr>
          <a:lstStyle/>
          <a:p>
            <a:pPr marL="0" indent="0" algn="just">
              <a:lnSpc>
                <a:spcPct val="100000"/>
              </a:lnSpc>
              <a:buNone/>
            </a:pPr>
            <a:r>
              <a:rPr lang="es-ES" sz="2400" b="1" dirty="0">
                <a:latin typeface="Times New Roman" panose="02020603050405020304" pitchFamily="18" charset="0"/>
                <a:cs typeface="Times New Roman" panose="02020603050405020304" pitchFamily="18" charset="0"/>
              </a:rPr>
              <a:t>Planteamiento del problema   </a:t>
            </a:r>
            <a:endParaRPr lang="es-EC" sz="2400" b="1" dirty="0">
              <a:latin typeface="Times New Roman" panose="02020603050405020304" pitchFamily="18" charset="0"/>
              <a:cs typeface="Times New Roman" panose="02020603050405020304" pitchFamily="18" charset="0"/>
            </a:endParaRPr>
          </a:p>
          <a:p>
            <a:pPr marL="0" indent="0" algn="just">
              <a:lnSpc>
                <a:spcPct val="100000"/>
              </a:lnSpc>
              <a:buNone/>
            </a:pPr>
            <a:r>
              <a:rPr lang="es-EC" sz="2400" dirty="0" smtClean="0">
                <a:latin typeface="Times New Roman" panose="02020603050405020304" pitchFamily="18" charset="0"/>
                <a:cs typeface="Times New Roman" panose="02020603050405020304" pitchFamily="18" charset="0"/>
              </a:rPr>
              <a:t>Se </a:t>
            </a:r>
            <a:r>
              <a:rPr lang="es-EC" sz="2400" dirty="0">
                <a:latin typeface="Times New Roman" panose="02020603050405020304" pitchFamily="18" charset="0"/>
                <a:cs typeface="Times New Roman" panose="02020603050405020304" pitchFamily="18" charset="0"/>
              </a:rPr>
              <a:t>precisará la problemática que se desea contribuir a solucionar a partir de una descripción de la misma basada en las necesidades identificadas.</a:t>
            </a:r>
          </a:p>
          <a:p>
            <a:pPr marL="0" lvl="0" indent="0" algn="just">
              <a:lnSpc>
                <a:spcPct val="100000"/>
              </a:lnSpc>
              <a:buNone/>
            </a:pPr>
            <a:r>
              <a:rPr lang="es-ES" sz="2400" b="1" dirty="0" smtClean="0">
                <a:latin typeface="Times New Roman" panose="02020603050405020304" pitchFamily="18" charset="0"/>
                <a:cs typeface="Times New Roman" panose="02020603050405020304" pitchFamily="18" charset="0"/>
              </a:rPr>
              <a:t>Objetivo </a:t>
            </a:r>
            <a:r>
              <a:rPr lang="es-ES" sz="2400" b="1" dirty="0">
                <a:latin typeface="Times New Roman" panose="02020603050405020304" pitchFamily="18" charset="0"/>
                <a:cs typeface="Times New Roman" panose="02020603050405020304" pitchFamily="18" charset="0"/>
              </a:rPr>
              <a:t>a cumplirse en esta fase   </a:t>
            </a:r>
            <a:endParaRPr lang="es-EC" sz="2400" b="1" dirty="0">
              <a:latin typeface="Times New Roman" panose="02020603050405020304" pitchFamily="18" charset="0"/>
              <a:cs typeface="Times New Roman" panose="02020603050405020304" pitchFamily="18" charset="0"/>
            </a:endParaRPr>
          </a:p>
          <a:p>
            <a:pPr marL="0" indent="0" algn="just">
              <a:lnSpc>
                <a:spcPct val="100000"/>
              </a:lnSpc>
              <a:buNone/>
            </a:pPr>
            <a:r>
              <a:rPr lang="es-ES" sz="2400" dirty="0">
                <a:latin typeface="Times New Roman" panose="02020603050405020304" pitchFamily="18" charset="0"/>
                <a:cs typeface="Times New Roman" panose="02020603050405020304" pitchFamily="18" charset="0"/>
              </a:rPr>
              <a:t>General:</a:t>
            </a:r>
            <a:r>
              <a:rPr lang="es-ES" sz="2400" b="1" dirty="0">
                <a:latin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cs typeface="Times New Roman" panose="02020603050405020304" pitchFamily="18" charset="0"/>
              </a:rPr>
              <a:t>Describir un objetivo general iniciando con verbo en infinitivo, recordar que </a:t>
            </a:r>
            <a:r>
              <a:rPr lang="es-ES" sz="2400" dirty="0" smtClean="0">
                <a:latin typeface="Times New Roman" panose="02020603050405020304" pitchFamily="18" charset="0"/>
                <a:cs typeface="Times New Roman" panose="02020603050405020304" pitchFamily="18" charset="0"/>
              </a:rPr>
              <a:t>el</a:t>
            </a:r>
            <a:r>
              <a:rPr lang="es-EC" sz="2400" dirty="0" smtClean="0">
                <a:latin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cs typeface="Times New Roman" panose="02020603050405020304" pitchFamily="18" charset="0"/>
              </a:rPr>
              <a:t>objetivo </a:t>
            </a:r>
            <a:r>
              <a:rPr lang="es-ES" sz="2400" dirty="0">
                <a:latin typeface="Times New Roman" panose="02020603050405020304" pitchFamily="18" charset="0"/>
                <a:cs typeface="Times New Roman" panose="02020603050405020304" pitchFamily="18" charset="0"/>
              </a:rPr>
              <a:t>debe contener el ¿Qué? ¿Cómo? ¿Para </a:t>
            </a:r>
            <a:r>
              <a:rPr lang="es-ES" sz="2400" dirty="0" smtClean="0">
                <a:latin typeface="Times New Roman" panose="02020603050405020304" pitchFamily="18" charset="0"/>
                <a:cs typeface="Times New Roman" panose="02020603050405020304" pitchFamily="18" charset="0"/>
              </a:rPr>
              <a:t>Qué?</a:t>
            </a:r>
            <a:endParaRPr lang="es-EC" sz="2400"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es-ES" sz="2400" b="1" dirty="0" smtClean="0">
                <a:latin typeface="Times New Roman" panose="02020603050405020304" pitchFamily="18" charset="0"/>
                <a:cs typeface="Times New Roman" panose="02020603050405020304" pitchFamily="18" charset="0"/>
              </a:rPr>
              <a:t>Objetivo </a:t>
            </a:r>
            <a:r>
              <a:rPr lang="es-ES" sz="2400" b="1" dirty="0">
                <a:latin typeface="Times New Roman" panose="02020603050405020304" pitchFamily="18" charset="0"/>
                <a:cs typeface="Times New Roman" panose="02020603050405020304" pitchFamily="18" charset="0"/>
              </a:rPr>
              <a:t>Específico  </a:t>
            </a:r>
            <a:endParaRPr lang="es-EC" sz="2400" dirty="0">
              <a:latin typeface="Times New Roman" panose="02020603050405020304" pitchFamily="18" charset="0"/>
              <a:cs typeface="Times New Roman" panose="02020603050405020304" pitchFamily="18" charset="0"/>
            </a:endParaRPr>
          </a:p>
          <a:p>
            <a:pPr marL="0" indent="0" algn="just">
              <a:lnSpc>
                <a:spcPct val="100000"/>
              </a:lnSpc>
              <a:buNone/>
            </a:pPr>
            <a:r>
              <a:rPr lang="es-ES" sz="2400" dirty="0" smtClean="0">
                <a:latin typeface="Times New Roman" panose="02020603050405020304" pitchFamily="18" charset="0"/>
                <a:cs typeface="Times New Roman" panose="02020603050405020304" pitchFamily="18" charset="0"/>
              </a:rPr>
              <a:t>Específicos</a:t>
            </a:r>
            <a:r>
              <a:rPr lang="es-ES" sz="2400" dirty="0">
                <a:latin typeface="Times New Roman" panose="02020603050405020304" pitchFamily="18" charset="0"/>
                <a:cs typeface="Times New Roman" panose="02020603050405020304" pitchFamily="18" charset="0"/>
              </a:rPr>
              <a:t>: Describir mínimo 2 y máximo 3, iniciando con verbo en infinitivo. Son objetivos alineados y de soporte del objetivo general. Uno de ellos debe enunciar la meta a alcanzarse y otro la acción mediante la cual se realzará.</a:t>
            </a:r>
            <a:endParaRPr lang="es-EC"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76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Programa de Vinculación de la Carrera de </a:t>
            </a:r>
            <a:r>
              <a:rPr lang="es-EC" b="1" dirty="0" smtClean="0"/>
              <a:t>Gastronomía </a:t>
            </a: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C" dirty="0">
                <a:latin typeface="Times New Roman" panose="02020603050405020304" pitchFamily="18" charset="0"/>
                <a:cs typeface="Times New Roman" panose="02020603050405020304" pitchFamily="18" charset="0"/>
              </a:rPr>
              <a:t>Programa de alimentación saludable a través de talleres dirigidos a padres y educadoras de los centros de desarrollo de educación inicial sobre la importancia de una alimentación saludable</a:t>
            </a:r>
          </a:p>
          <a:p>
            <a:pPr marL="0" indent="0">
              <a:buNone/>
            </a:pPr>
            <a:endParaRPr lang="es-EC" dirty="0"/>
          </a:p>
        </p:txBody>
      </p:sp>
    </p:spTree>
    <p:extLst>
      <p:ext uri="{BB962C8B-B14F-4D97-AF65-F5344CB8AC3E}">
        <p14:creationId xmlns:p14="http://schemas.microsoft.com/office/powerpoint/2010/main" val="26369292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Fase de Cumplimiento.</a:t>
            </a:r>
            <a:endParaRPr lang="es-EC" dirty="0"/>
          </a:p>
        </p:txBody>
      </p:sp>
      <p:sp>
        <p:nvSpPr>
          <p:cNvPr id="7" name="Marcador de contenido 6"/>
          <p:cNvSpPr>
            <a:spLocks noGrp="1"/>
          </p:cNvSpPr>
          <p:nvPr>
            <p:ph idx="1"/>
          </p:nvPr>
        </p:nvSpPr>
        <p:spPr/>
        <p:txBody>
          <a:bodyPr/>
          <a:lstStyle/>
          <a:p>
            <a:pPr marL="0" indent="0" algn="just">
              <a:lnSpc>
                <a:spcPct val="150000"/>
              </a:lnSpc>
              <a:buNone/>
            </a:pPr>
            <a:r>
              <a:rPr lang="es-ES" sz="2400" dirty="0" smtClean="0">
                <a:latin typeface="Times New Roman" panose="02020603050405020304" pitchFamily="18" charset="0"/>
                <a:cs typeface="Times New Roman" panose="02020603050405020304" pitchFamily="18" charset="0"/>
              </a:rPr>
              <a:t>Detalle </a:t>
            </a:r>
            <a:r>
              <a:rPr lang="es-ES" sz="2400" dirty="0">
                <a:latin typeface="Times New Roman" panose="02020603050405020304" pitchFamily="18" charset="0"/>
                <a:cs typeface="Times New Roman" panose="02020603050405020304" pitchFamily="18" charset="0"/>
              </a:rPr>
              <a:t>de las actividades a desarrollar con la periodicidad, inicio y finalización calendaría, duración, y persona o área responsable. Ejemplo de tabla. </a:t>
            </a:r>
            <a:endParaRPr lang="es-ES" sz="24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pic>
        <p:nvPicPr>
          <p:cNvPr id="11" name="Imagen 10"/>
          <p:cNvPicPr>
            <a:picLocks noChangeAspect="1"/>
          </p:cNvPicPr>
          <p:nvPr/>
        </p:nvPicPr>
        <p:blipFill>
          <a:blip r:embed="rId2"/>
          <a:stretch>
            <a:fillRect/>
          </a:stretch>
        </p:blipFill>
        <p:spPr>
          <a:xfrm>
            <a:off x="2615104" y="3524776"/>
            <a:ext cx="8520195" cy="1795923"/>
          </a:xfrm>
          <a:prstGeom prst="rect">
            <a:avLst/>
          </a:prstGeom>
        </p:spPr>
      </p:pic>
    </p:spTree>
    <p:extLst>
      <p:ext uri="{BB962C8B-B14F-4D97-AF65-F5344CB8AC3E}">
        <p14:creationId xmlns:p14="http://schemas.microsoft.com/office/powerpoint/2010/main" val="11036288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C" b="1" dirty="0">
                <a:cs typeface="Times New Roman" panose="02020603050405020304" pitchFamily="18" charset="0"/>
              </a:rPr>
              <a:t>Estructura del Informe Fase de Cumplimiento.</a:t>
            </a:r>
            <a:endParaRPr lang="es-EC" dirty="0"/>
          </a:p>
        </p:txBody>
      </p:sp>
      <p:sp>
        <p:nvSpPr>
          <p:cNvPr id="3" name="Marcador de contenido 2"/>
          <p:cNvSpPr>
            <a:spLocks noGrp="1"/>
          </p:cNvSpPr>
          <p:nvPr>
            <p:ph idx="1"/>
          </p:nvPr>
        </p:nvSpPr>
        <p:spPr/>
        <p:txBody>
          <a:bodyPr>
            <a:normAutofit/>
          </a:bodyPr>
          <a:lstStyle/>
          <a:p>
            <a:pPr marL="0" lvl="0" indent="0" algn="just">
              <a:buNone/>
            </a:pPr>
            <a:r>
              <a:rPr lang="es-ES" sz="2400" b="1" dirty="0">
                <a:latin typeface="Times New Roman" panose="02020603050405020304" pitchFamily="18" charset="0"/>
                <a:cs typeface="Times New Roman" panose="02020603050405020304" pitchFamily="18" charset="0"/>
              </a:rPr>
              <a:t>Informe actividades </a:t>
            </a:r>
            <a:r>
              <a:rPr lang="es-ES" sz="2400" b="1" dirty="0" smtClean="0">
                <a:latin typeface="Times New Roman" panose="02020603050405020304" pitchFamily="18" charset="0"/>
                <a:cs typeface="Times New Roman" panose="02020603050405020304" pitchFamily="18" charset="0"/>
              </a:rPr>
              <a:t>realizadas</a:t>
            </a:r>
            <a:endParaRPr lang="es-EC" sz="2400" b="1" dirty="0" smtClean="0">
              <a:latin typeface="Times New Roman" panose="02020603050405020304" pitchFamily="18" charset="0"/>
              <a:cs typeface="Times New Roman" panose="02020603050405020304" pitchFamily="18" charset="0"/>
            </a:endParaRPr>
          </a:p>
          <a:p>
            <a:pPr marL="0" indent="0" algn="just">
              <a:buNone/>
            </a:pPr>
            <a:r>
              <a:rPr lang="es-EC" sz="2400" dirty="0">
                <a:latin typeface="Times New Roman" panose="02020603050405020304" pitchFamily="18" charset="0"/>
                <a:cs typeface="Times New Roman" panose="02020603050405020304" pitchFamily="18" charset="0"/>
              </a:rPr>
              <a:t>Indicar la ejecución y el fin de cada </a:t>
            </a:r>
            <a:r>
              <a:rPr lang="es-EC" sz="2400" dirty="0" smtClean="0">
                <a:latin typeface="Times New Roman" panose="02020603050405020304" pitchFamily="18" charset="0"/>
                <a:cs typeface="Times New Roman" panose="02020603050405020304" pitchFamily="18" charset="0"/>
              </a:rPr>
              <a:t>actividades realizadas </a:t>
            </a:r>
            <a:r>
              <a:rPr lang="es-EC" sz="2400" dirty="0">
                <a:latin typeface="Times New Roman" panose="02020603050405020304" pitchFamily="18" charset="0"/>
                <a:cs typeface="Times New Roman" panose="02020603050405020304" pitchFamily="18" charset="0"/>
              </a:rPr>
              <a:t>dentro </a:t>
            </a:r>
            <a:r>
              <a:rPr lang="es-EC" sz="2400" dirty="0" smtClean="0">
                <a:latin typeface="Times New Roman" panose="02020603050405020304" pitchFamily="18" charset="0"/>
                <a:cs typeface="Times New Roman" panose="02020603050405020304" pitchFamily="18" charset="0"/>
              </a:rPr>
              <a:t>del proyecto.</a:t>
            </a:r>
            <a:endParaRPr lang="es-EC" sz="2400" dirty="0">
              <a:latin typeface="Times New Roman" panose="02020603050405020304" pitchFamily="18" charset="0"/>
              <a:cs typeface="Times New Roman" panose="02020603050405020304" pitchFamily="18" charset="0"/>
            </a:endParaRPr>
          </a:p>
          <a:p>
            <a:pPr marL="0" lvl="0" indent="0" algn="just">
              <a:buNone/>
            </a:pPr>
            <a:r>
              <a:rPr lang="es-ES" sz="2400" b="1" dirty="0" smtClean="0">
                <a:latin typeface="Times New Roman" panose="02020603050405020304" pitchFamily="18" charset="0"/>
                <a:cs typeface="Times New Roman" panose="02020603050405020304" pitchFamily="18" charset="0"/>
              </a:rPr>
              <a:t>Beneficiarios</a:t>
            </a:r>
          </a:p>
          <a:p>
            <a:pPr marL="0" lvl="0" indent="0" algn="just">
              <a:buNone/>
            </a:pPr>
            <a:r>
              <a:rPr lang="es-ES" sz="2400" dirty="0" smtClean="0">
                <a:latin typeface="Times New Roman" panose="02020603050405020304" pitchFamily="18" charset="0"/>
                <a:cs typeface="Times New Roman" panose="02020603050405020304" pitchFamily="18" charset="0"/>
              </a:rPr>
              <a:t>Se debe indicar los beneficiarios directos e indirectos de la propuesta </a:t>
            </a:r>
          </a:p>
          <a:p>
            <a:pPr marL="0" lvl="0" indent="0" algn="just">
              <a:buNone/>
            </a:pPr>
            <a:r>
              <a:rPr lang="es-ES" sz="2400" b="1" dirty="0" smtClean="0">
                <a:latin typeface="Times New Roman" panose="02020603050405020304" pitchFamily="18" charset="0"/>
                <a:cs typeface="Times New Roman" panose="02020603050405020304" pitchFamily="18" charset="0"/>
              </a:rPr>
              <a:t>Medición de resultados </a:t>
            </a:r>
          </a:p>
          <a:p>
            <a:pPr marL="0" lvl="0" indent="0" algn="just">
              <a:buNone/>
            </a:pPr>
            <a:r>
              <a:rPr lang="es-ES" sz="2400" dirty="0" smtClean="0">
                <a:latin typeface="Times New Roman" panose="02020603050405020304" pitchFamily="18" charset="0"/>
                <a:cs typeface="Times New Roman" panose="02020603050405020304" pitchFamily="18" charset="0"/>
              </a:rPr>
              <a:t>Se debe indicar los resultados de la encuesta ejecutada del antes. </a:t>
            </a:r>
          </a:p>
          <a:p>
            <a:pPr marL="0" lvl="0" indent="0" algn="just">
              <a:buNone/>
            </a:pPr>
            <a:r>
              <a:rPr lang="es-ES" sz="2400" dirty="0" smtClean="0">
                <a:latin typeface="Times New Roman" panose="02020603050405020304" pitchFamily="18" charset="0"/>
                <a:cs typeface="Times New Roman" panose="02020603050405020304" pitchFamily="18" charset="0"/>
              </a:rPr>
              <a:t>Para el caso de </a:t>
            </a:r>
            <a:r>
              <a:rPr lang="es-ES" sz="2400" dirty="0" err="1" smtClean="0">
                <a:latin typeface="Times New Roman" panose="02020603050405020304" pitchFamily="18" charset="0"/>
                <a:cs typeface="Times New Roman" panose="02020603050405020304" pitchFamily="18" charset="0"/>
              </a:rPr>
              <a:t>Parvularia</a:t>
            </a:r>
            <a:r>
              <a:rPr lang="es-ES" sz="2400" dirty="0" smtClean="0">
                <a:latin typeface="Times New Roman" panose="02020603050405020304" pitchFamily="18" charset="0"/>
                <a:cs typeface="Times New Roman" panose="02020603050405020304" pitchFamily="18" charset="0"/>
              </a:rPr>
              <a:t> y Educación Inclusiva se debe incluir el análisis de la lista de cotejo en base al currículo de educación inicial</a:t>
            </a:r>
          </a:p>
          <a:p>
            <a:pPr marL="0" lvl="0" indent="0" algn="just">
              <a:buNone/>
            </a:pPr>
            <a:r>
              <a:rPr lang="es-ES" sz="2400" dirty="0" smtClean="0">
                <a:latin typeface="Times New Roman" panose="02020603050405020304" pitchFamily="18" charset="0"/>
                <a:cs typeface="Times New Roman" panose="02020603050405020304" pitchFamily="18" charset="0"/>
              </a:rPr>
              <a:t>Para todos los casos se debe incluir la metodología de investigación, hipótesis y variables independiente y dependiente.</a:t>
            </a:r>
            <a:endParaRPr lang="es-EC" sz="2400" dirty="0" smtClean="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7148264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C" b="1" dirty="0">
                <a:cs typeface="Times New Roman" panose="02020603050405020304" pitchFamily="18" charset="0"/>
              </a:rPr>
              <a:t>Estructura del Informe </a:t>
            </a:r>
            <a:r>
              <a:rPr lang="es-EC" b="1" dirty="0" smtClean="0">
                <a:cs typeface="Times New Roman" panose="02020603050405020304" pitchFamily="18" charset="0"/>
              </a:rPr>
              <a:t>Fase de Cumplimiento.</a:t>
            </a:r>
            <a:endParaRPr lang="es-EC" dirty="0"/>
          </a:p>
        </p:txBody>
      </p:sp>
      <p:sp>
        <p:nvSpPr>
          <p:cNvPr id="3" name="Marcador de contenido 2"/>
          <p:cNvSpPr>
            <a:spLocks noGrp="1"/>
          </p:cNvSpPr>
          <p:nvPr>
            <p:ph idx="1"/>
          </p:nvPr>
        </p:nvSpPr>
        <p:spPr/>
        <p:txBody>
          <a:bodyPr>
            <a:normAutofit fontScale="77500" lnSpcReduction="20000"/>
          </a:bodyPr>
          <a:lstStyle/>
          <a:p>
            <a:pPr marL="0" lvl="0" indent="0" algn="just">
              <a:lnSpc>
                <a:spcPct val="120000"/>
              </a:lnSpc>
              <a:buNone/>
            </a:pPr>
            <a:r>
              <a:rPr lang="es-ES" b="1" dirty="0">
                <a:latin typeface="Times New Roman" panose="02020603050405020304" pitchFamily="18" charset="0"/>
                <a:cs typeface="Times New Roman" panose="02020603050405020304" pitchFamily="18" charset="0"/>
              </a:rPr>
              <a:t>Conclusiones</a:t>
            </a:r>
          </a:p>
          <a:p>
            <a:pPr marL="0" lvl="0" indent="0" algn="just">
              <a:lnSpc>
                <a:spcPct val="120000"/>
              </a:lnSpc>
              <a:buNone/>
            </a:pPr>
            <a:r>
              <a:rPr lang="es-EC" dirty="0">
                <a:latin typeface="Times New Roman" panose="02020603050405020304" pitchFamily="18" charset="0"/>
                <a:cs typeface="Times New Roman" panose="02020603050405020304" pitchFamily="18" charset="0"/>
              </a:rPr>
              <a:t>Es la reflexión que se llega luego de la aplicación de la actividad que nos permite analizar los logros conseguidos a partir del objetivo general y específicos.</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Recomendaciones</a:t>
            </a:r>
            <a:endParaRPr lang="es-EC"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dirty="0">
                <a:latin typeface="Times New Roman" panose="02020603050405020304" pitchFamily="18" charset="0"/>
                <a:cs typeface="Times New Roman" panose="02020603050405020304" pitchFamily="18" charset="0"/>
              </a:rPr>
              <a:t>Son lineamientos que se emiten a partir del cumplimiento de los objetivos con el fin de que los beneficiarios pueden seguir mejorando.</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Firmas de responsables</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Deben </a:t>
            </a:r>
            <a:r>
              <a:rPr lang="es-ES" b="1" dirty="0" smtClean="0">
                <a:latin typeface="Times New Roman" panose="02020603050405020304" pitchFamily="18" charset="0"/>
                <a:cs typeface="Times New Roman" panose="02020603050405020304" pitchFamily="18" charset="0"/>
              </a:rPr>
              <a:t>constar </a:t>
            </a:r>
            <a:r>
              <a:rPr lang="es-ES" b="1" dirty="0">
                <a:latin typeface="Times New Roman" panose="02020603050405020304" pitchFamily="18" charset="0"/>
                <a:cs typeface="Times New Roman" panose="02020603050405020304" pitchFamily="18" charset="0"/>
              </a:rPr>
              <a:t>con firmas de:</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Autoridades </a:t>
            </a:r>
            <a:r>
              <a:rPr lang="es-ES" dirty="0">
                <a:latin typeface="Times New Roman" panose="02020603050405020304" pitchFamily="18" charset="0"/>
                <a:cs typeface="Times New Roman" panose="02020603050405020304" pitchFamily="18" charset="0"/>
              </a:rPr>
              <a:t>(Vicerrector, Director Académico, Director de Vinculación, Director de Investigación, Docente Tutor y Estudiantes)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9626811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a:bodyPr>
          <a:lstStyle/>
          <a:p>
            <a:pPr marL="0" indent="0" algn="ctr">
              <a:buNone/>
            </a:pPr>
            <a:endParaRPr lang="es-EC" sz="4800" dirty="0" smtClean="0">
              <a:solidFill>
                <a:srgbClr val="002060"/>
              </a:solidFill>
            </a:endParaRPr>
          </a:p>
          <a:p>
            <a:pPr marL="0" indent="0" algn="ctr">
              <a:buNone/>
            </a:pPr>
            <a:r>
              <a:rPr lang="es-EC" sz="6000" dirty="0" smtClean="0">
                <a:solidFill>
                  <a:srgbClr val="002060"/>
                </a:solidFill>
              </a:rPr>
              <a:t>INFORME FINAL</a:t>
            </a:r>
            <a:endParaRPr lang="es-EC" sz="6000" dirty="0">
              <a:solidFill>
                <a:srgbClr val="002060"/>
              </a:solidFill>
            </a:endParaRPr>
          </a:p>
        </p:txBody>
      </p:sp>
    </p:spTree>
    <p:extLst>
      <p:ext uri="{BB962C8B-B14F-4D97-AF65-F5344CB8AC3E}">
        <p14:creationId xmlns:p14="http://schemas.microsoft.com/office/powerpoint/2010/main" val="39711032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a:t>
            </a:r>
            <a:r>
              <a:rPr lang="es-EC" b="1" dirty="0" smtClean="0">
                <a:cs typeface="Times New Roman" panose="02020603050405020304" pitchFamily="18" charset="0"/>
              </a:rPr>
              <a:t>Final.</a:t>
            </a:r>
            <a:endParaRPr lang="es-EC" dirty="0"/>
          </a:p>
        </p:txBody>
      </p:sp>
      <p:sp>
        <p:nvSpPr>
          <p:cNvPr id="3" name="Marcador de contenido 2"/>
          <p:cNvSpPr>
            <a:spLocks noGrp="1"/>
          </p:cNvSpPr>
          <p:nvPr>
            <p:ph idx="1"/>
          </p:nvPr>
        </p:nvSpPr>
        <p:spPr>
          <a:xfrm>
            <a:off x="476518" y="1403797"/>
            <a:ext cx="10877282" cy="4773166"/>
          </a:xfrm>
        </p:spPr>
        <p:txBody>
          <a:bodyPr>
            <a:normAutofit fontScale="47500" lnSpcReduction="20000"/>
          </a:bodyPr>
          <a:lstStyle/>
          <a:p>
            <a:pPr marL="0" lvl="0" indent="0">
              <a:buNone/>
            </a:pPr>
            <a:r>
              <a:rPr lang="es-ES" sz="3800" b="1" dirty="0">
                <a:latin typeface="Times New Roman" panose="02020603050405020304" pitchFamily="18" charset="0"/>
                <a:cs typeface="Times New Roman" panose="02020603050405020304" pitchFamily="18" charset="0"/>
              </a:rPr>
              <a:t>Tema del </a:t>
            </a:r>
            <a:r>
              <a:rPr lang="es-ES" sz="3800" b="1" dirty="0" smtClean="0">
                <a:latin typeface="Times New Roman" panose="02020603050405020304" pitchFamily="18" charset="0"/>
                <a:cs typeface="Times New Roman" panose="02020603050405020304" pitchFamily="18" charset="0"/>
              </a:rPr>
              <a:t>Proyecto</a:t>
            </a:r>
          </a:p>
          <a:p>
            <a:pPr marL="0" indent="0">
              <a:buNone/>
            </a:pPr>
            <a:r>
              <a:rPr lang="es-ES" sz="3800" dirty="0">
                <a:latin typeface="Times New Roman" panose="02020603050405020304" pitchFamily="18" charset="0"/>
                <a:cs typeface="Times New Roman" panose="02020603050405020304" pitchFamily="18" charset="0"/>
              </a:rPr>
              <a:t>Responder mínimo a tres de las cuatro interrogantes de formulación: ¿Qué? ¿Cómo? ¿Cuándo? ¿Dónde? </a:t>
            </a:r>
            <a:endParaRPr lang="es-EC" sz="3800" dirty="0">
              <a:latin typeface="Times New Roman" panose="02020603050405020304" pitchFamily="18" charset="0"/>
              <a:cs typeface="Times New Roman" panose="02020603050405020304" pitchFamily="18" charset="0"/>
            </a:endParaRPr>
          </a:p>
          <a:p>
            <a:pPr marL="0" lvl="0" indent="0">
              <a:buNone/>
            </a:pPr>
            <a:endParaRPr lang="es-EC" sz="3800" b="1" dirty="0">
              <a:latin typeface="Times New Roman" panose="02020603050405020304" pitchFamily="18" charset="0"/>
              <a:cs typeface="Times New Roman" panose="02020603050405020304" pitchFamily="18" charset="0"/>
            </a:endParaRPr>
          </a:p>
          <a:p>
            <a:pPr marL="0" lvl="0" indent="0">
              <a:buNone/>
            </a:pPr>
            <a:r>
              <a:rPr lang="es-ES" sz="3800" b="1" dirty="0" smtClean="0">
                <a:latin typeface="Times New Roman" panose="02020603050405020304" pitchFamily="18" charset="0"/>
                <a:cs typeface="Times New Roman" panose="02020603050405020304" pitchFamily="18" charset="0"/>
              </a:rPr>
              <a:t>Contextualización</a:t>
            </a:r>
            <a:endParaRPr lang="es-EC" sz="3800" b="1" dirty="0">
              <a:latin typeface="Times New Roman" panose="02020603050405020304" pitchFamily="18" charset="0"/>
              <a:cs typeface="Times New Roman" panose="02020603050405020304" pitchFamily="18" charset="0"/>
            </a:endParaRPr>
          </a:p>
          <a:p>
            <a:pPr marL="0" lvl="0" indent="0">
              <a:buNone/>
            </a:pPr>
            <a:r>
              <a:rPr lang="es-EC" sz="3800" b="1" dirty="0">
                <a:latin typeface="Times New Roman" panose="02020603050405020304" pitchFamily="18" charset="0"/>
                <a:cs typeface="Times New Roman" panose="02020603050405020304" pitchFamily="18" charset="0"/>
              </a:rPr>
              <a:t>S</a:t>
            </a:r>
            <a:r>
              <a:rPr lang="es-ES" sz="3800" b="1" dirty="0" err="1" smtClean="0">
                <a:latin typeface="Times New Roman" panose="02020603050405020304" pitchFamily="18" charset="0"/>
                <a:cs typeface="Times New Roman" panose="02020603050405020304" pitchFamily="18" charset="0"/>
              </a:rPr>
              <a:t>íntesis</a:t>
            </a:r>
            <a:r>
              <a:rPr lang="es-ES" sz="3800" b="1" dirty="0" smtClean="0">
                <a:latin typeface="Times New Roman" panose="02020603050405020304" pitchFamily="18" charset="0"/>
                <a:cs typeface="Times New Roman" panose="02020603050405020304" pitchFamily="18" charset="0"/>
              </a:rPr>
              <a:t> </a:t>
            </a:r>
            <a:r>
              <a:rPr lang="es-ES" sz="3800" b="1" dirty="0">
                <a:latin typeface="Times New Roman" panose="02020603050405020304" pitchFamily="18" charset="0"/>
                <a:cs typeface="Times New Roman" panose="02020603050405020304" pitchFamily="18" charset="0"/>
              </a:rPr>
              <a:t>de la propuesta de proyecto de vinculación con la Sociedad</a:t>
            </a:r>
            <a:endParaRPr lang="es-EC" sz="3800" b="1" dirty="0">
              <a:latin typeface="Times New Roman" panose="02020603050405020304" pitchFamily="18" charset="0"/>
              <a:cs typeface="Times New Roman" panose="02020603050405020304" pitchFamily="18" charset="0"/>
            </a:endParaRPr>
          </a:p>
          <a:p>
            <a:pPr marL="0" indent="0">
              <a:lnSpc>
                <a:spcPct val="150000"/>
              </a:lnSpc>
              <a:buNone/>
            </a:pPr>
            <a:r>
              <a:rPr lang="es-ES" sz="3800" dirty="0">
                <a:latin typeface="Times New Roman" panose="02020603050405020304" pitchFamily="18" charset="0"/>
                <a:cs typeface="Times New Roman" panose="02020603050405020304" pitchFamily="18" charset="0"/>
              </a:rPr>
              <a:t>Contextualizar la problemática a gestionar, permitiendo tener un panorama claro del entorno donde se realizará la propuesta de proyecto.</a:t>
            </a:r>
            <a:endParaRPr lang="es-EC" sz="3800" dirty="0">
              <a:latin typeface="Times New Roman" panose="02020603050405020304" pitchFamily="18" charset="0"/>
              <a:cs typeface="Times New Roman" panose="02020603050405020304" pitchFamily="18" charset="0"/>
            </a:endParaRPr>
          </a:p>
          <a:p>
            <a:pPr marL="0" indent="0">
              <a:lnSpc>
                <a:spcPct val="150000"/>
              </a:lnSpc>
              <a:buNone/>
            </a:pPr>
            <a:r>
              <a:rPr lang="es-ES" sz="3800" dirty="0">
                <a:latin typeface="Times New Roman" panose="02020603050405020304" pitchFamily="18" charset="0"/>
                <a:cs typeface="Times New Roman" panose="02020603050405020304" pitchFamily="18" charset="0"/>
              </a:rPr>
              <a:t>Los respaldos legales que amparen la propuesta y la necesidad podrán ser oportunos en este </a:t>
            </a:r>
            <a:r>
              <a:rPr lang="es-ES" sz="3800" dirty="0" smtClean="0">
                <a:latin typeface="Times New Roman" panose="02020603050405020304" pitchFamily="18" charset="0"/>
                <a:cs typeface="Times New Roman" panose="02020603050405020304" pitchFamily="18" charset="0"/>
              </a:rPr>
              <a:t>apartado.</a:t>
            </a:r>
            <a:endParaRPr lang="es-EC" sz="3800" dirty="0" smtClean="0">
              <a:latin typeface="Times New Roman" panose="02020603050405020304" pitchFamily="18" charset="0"/>
              <a:cs typeface="Times New Roman" panose="02020603050405020304" pitchFamily="18" charset="0"/>
            </a:endParaRPr>
          </a:p>
          <a:p>
            <a:pPr marL="0" indent="0">
              <a:lnSpc>
                <a:spcPct val="150000"/>
              </a:lnSpc>
              <a:buNone/>
            </a:pPr>
            <a:r>
              <a:rPr lang="es-ES" sz="3800" b="1" dirty="0" smtClean="0">
                <a:latin typeface="Times New Roman" panose="02020603050405020304" pitchFamily="18" charset="0"/>
                <a:cs typeface="Times New Roman" panose="02020603050405020304" pitchFamily="18" charset="0"/>
              </a:rPr>
              <a:t>Síntesis </a:t>
            </a:r>
            <a:r>
              <a:rPr lang="es-ES" sz="3800" b="1" dirty="0">
                <a:latin typeface="Times New Roman" panose="02020603050405020304" pitchFamily="18" charset="0"/>
                <a:cs typeface="Times New Roman" panose="02020603050405020304" pitchFamily="18" charset="0"/>
              </a:rPr>
              <a:t>institucional de la locación o localidad </a:t>
            </a:r>
            <a:r>
              <a:rPr lang="es-ES" sz="3800" b="1" dirty="0" smtClean="0">
                <a:latin typeface="Times New Roman" panose="02020603050405020304" pitchFamily="18" charset="0"/>
                <a:cs typeface="Times New Roman" panose="02020603050405020304" pitchFamily="18" charset="0"/>
              </a:rPr>
              <a:t>beneficiaria</a:t>
            </a:r>
            <a:endParaRPr lang="es-EC" sz="3800" b="1" dirty="0">
              <a:latin typeface="Times New Roman" panose="02020603050405020304" pitchFamily="18" charset="0"/>
              <a:cs typeface="Times New Roman" panose="02020603050405020304" pitchFamily="18" charset="0"/>
            </a:endParaRPr>
          </a:p>
          <a:p>
            <a:pPr marL="0" indent="0">
              <a:lnSpc>
                <a:spcPct val="150000"/>
              </a:lnSpc>
              <a:buNone/>
            </a:pPr>
            <a:r>
              <a:rPr lang="es-EC" sz="3800" dirty="0">
                <a:latin typeface="Times New Roman" panose="02020603050405020304" pitchFamily="18" charset="0"/>
                <a:cs typeface="Times New Roman" panose="02020603050405020304" pitchFamily="18" charset="0"/>
              </a:rPr>
              <a:t>Se precisará la problemática que se desea contribuir a solucionar a partir de una descripción de la misma basada en las necesidades identificadas.</a:t>
            </a:r>
          </a:p>
          <a:p>
            <a:pPr marL="0" indent="0">
              <a:lnSpc>
                <a:spcPct val="150000"/>
              </a:lnSpc>
              <a:buNone/>
            </a:pPr>
            <a:r>
              <a:rPr lang="es-ES" sz="3800" b="1" dirty="0" smtClean="0">
                <a:latin typeface="Times New Roman" panose="02020603050405020304" pitchFamily="18" charset="0"/>
                <a:cs typeface="Times New Roman" panose="02020603050405020304" pitchFamily="18" charset="0"/>
              </a:rPr>
              <a:t>Organigrama </a:t>
            </a:r>
            <a:r>
              <a:rPr lang="es-ES" sz="3800" b="1" dirty="0">
                <a:latin typeface="Times New Roman" panose="02020603050405020304" pitchFamily="18" charset="0"/>
                <a:cs typeface="Times New Roman" panose="02020603050405020304" pitchFamily="18" charset="0"/>
              </a:rPr>
              <a:t>de la institución beneficiaria</a:t>
            </a:r>
            <a:endParaRPr lang="es-EC" sz="3800" b="1"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13380029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normAutofit/>
          </a:bodyPr>
          <a:lstStyle/>
          <a:p>
            <a:pPr marL="0" lvl="0" indent="0">
              <a:buNone/>
            </a:pPr>
            <a:r>
              <a:rPr lang="es-ES" b="1" dirty="0">
                <a:latin typeface="Times New Roman" panose="02020603050405020304" pitchFamily="18" charset="0"/>
                <a:cs typeface="Times New Roman" panose="02020603050405020304" pitchFamily="18" charset="0"/>
              </a:rPr>
              <a:t>Objetivos</a:t>
            </a:r>
            <a:endParaRPr lang="es-EC" b="1" dirty="0">
              <a:latin typeface="Times New Roman" panose="02020603050405020304" pitchFamily="18" charset="0"/>
              <a:cs typeface="Times New Roman" panose="02020603050405020304" pitchFamily="18" charset="0"/>
            </a:endParaRPr>
          </a:p>
          <a:p>
            <a:pPr marL="0" indent="0" algn="just">
              <a:lnSpc>
                <a:spcPct val="100000"/>
              </a:lnSpc>
              <a:buNone/>
            </a:pPr>
            <a:r>
              <a:rPr lang="es-ES" sz="2400" dirty="0">
                <a:latin typeface="Times New Roman" panose="02020603050405020304" pitchFamily="18" charset="0"/>
                <a:cs typeface="Times New Roman" panose="02020603050405020304" pitchFamily="18" charset="0"/>
              </a:rPr>
              <a:t>General:</a:t>
            </a:r>
            <a:r>
              <a:rPr lang="es-ES" sz="2400" b="1" dirty="0">
                <a:latin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cs typeface="Times New Roman" panose="02020603050405020304" pitchFamily="18" charset="0"/>
              </a:rPr>
              <a:t>Describir un objetivo general iniciando con verbo en infinitivo, recordar que el</a:t>
            </a:r>
            <a:r>
              <a:rPr lang="es-EC" sz="2400" dirty="0">
                <a:latin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cs typeface="Times New Roman" panose="02020603050405020304" pitchFamily="18" charset="0"/>
              </a:rPr>
              <a:t>objetivo debe contener el ¿Qué? ¿Cómo? ¿Para Qué?</a:t>
            </a:r>
            <a:endParaRPr lang="es-EC" sz="2400" dirty="0">
              <a:latin typeface="Times New Roman" panose="02020603050405020304" pitchFamily="18" charset="0"/>
              <a:cs typeface="Times New Roman" panose="02020603050405020304" pitchFamily="18" charset="0"/>
            </a:endParaRPr>
          </a:p>
          <a:p>
            <a:pPr marL="0" indent="0" algn="just">
              <a:lnSpc>
                <a:spcPct val="100000"/>
              </a:lnSpc>
              <a:buNone/>
            </a:pPr>
            <a:r>
              <a:rPr lang="es-ES" sz="2400" b="1" dirty="0">
                <a:latin typeface="Times New Roman" panose="02020603050405020304" pitchFamily="18" charset="0"/>
                <a:cs typeface="Times New Roman" panose="02020603050405020304" pitchFamily="18" charset="0"/>
              </a:rPr>
              <a:t>Objetivo Específico  </a:t>
            </a:r>
            <a:endParaRPr lang="es-EC" sz="2400" dirty="0">
              <a:latin typeface="Times New Roman" panose="02020603050405020304" pitchFamily="18" charset="0"/>
              <a:cs typeface="Times New Roman" panose="02020603050405020304" pitchFamily="18" charset="0"/>
            </a:endParaRPr>
          </a:p>
          <a:p>
            <a:pPr marL="0" indent="0" algn="just">
              <a:lnSpc>
                <a:spcPct val="100000"/>
              </a:lnSpc>
              <a:buNone/>
            </a:pPr>
            <a:r>
              <a:rPr lang="es-ES" sz="2400" dirty="0">
                <a:latin typeface="Times New Roman" panose="02020603050405020304" pitchFamily="18" charset="0"/>
                <a:cs typeface="Times New Roman" panose="02020603050405020304" pitchFamily="18" charset="0"/>
              </a:rPr>
              <a:t>Específicos: Describir mínimo 2 y máximo 3, iniciando con verbo en infinitivo. Son objetivos alineados y de soporte del objetivo general. Uno de ellos debe enunciar la meta a alcanzarse y otro la acción mediante la cual se realzará.</a:t>
            </a:r>
            <a:endParaRPr lang="es-EC" sz="2400" dirty="0">
              <a:latin typeface="Times New Roman" panose="02020603050405020304" pitchFamily="18" charset="0"/>
              <a:cs typeface="Times New Roman" panose="02020603050405020304" pitchFamily="18" charset="0"/>
            </a:endParaRPr>
          </a:p>
          <a:p>
            <a:pPr marL="0" lvl="0" indent="0">
              <a:buNone/>
            </a:pPr>
            <a:r>
              <a:rPr lang="es-ES" b="1" dirty="0" smtClean="0">
                <a:latin typeface="Times New Roman" panose="02020603050405020304" pitchFamily="18" charset="0"/>
                <a:cs typeface="Times New Roman" panose="02020603050405020304" pitchFamily="18" charset="0"/>
              </a:rPr>
              <a:t>Resumen </a:t>
            </a:r>
            <a:r>
              <a:rPr lang="es-ES" b="1" dirty="0">
                <a:latin typeface="Times New Roman" panose="02020603050405020304" pitchFamily="18" charset="0"/>
                <a:cs typeface="Times New Roman" panose="02020603050405020304" pitchFamily="18" charset="0"/>
              </a:rPr>
              <a:t>del proyecto desarrollado   </a:t>
            </a:r>
            <a:endParaRPr lang="es-EC" b="1" dirty="0">
              <a:latin typeface="Times New Roman" panose="02020603050405020304" pitchFamily="18" charset="0"/>
              <a:cs typeface="Times New Roman" panose="02020603050405020304" pitchFamily="18" charset="0"/>
            </a:endParaRPr>
          </a:p>
          <a:p>
            <a:pPr marL="0" indent="0" algn="just">
              <a:buNone/>
            </a:pPr>
            <a:r>
              <a:rPr lang="es-EC" sz="2400" dirty="0" smtClean="0">
                <a:latin typeface="Times New Roman" panose="02020603050405020304" pitchFamily="18" charset="0"/>
                <a:cs typeface="Times New Roman" panose="02020603050405020304" pitchFamily="18" charset="0"/>
              </a:rPr>
              <a:t>Se debe indicar los ejes, parámetros desde la teoría y la relación con la práctica del proyecto. En este espacio se debe hacer referencia a la hipótesis y variables.</a:t>
            </a:r>
          </a:p>
        </p:txBody>
      </p:sp>
    </p:spTree>
    <p:extLst>
      <p:ext uri="{BB962C8B-B14F-4D97-AF65-F5344CB8AC3E}">
        <p14:creationId xmlns:p14="http://schemas.microsoft.com/office/powerpoint/2010/main" val="25694996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normAutofit/>
          </a:bodyPr>
          <a:lstStyle/>
          <a:p>
            <a:pPr marL="0" lvl="0" indent="0">
              <a:buNone/>
            </a:pPr>
            <a:r>
              <a:rPr lang="es-ES" b="1" dirty="0">
                <a:latin typeface="Times New Roman" panose="02020603050405020304" pitchFamily="18" charset="0"/>
                <a:cs typeface="Times New Roman" panose="02020603050405020304" pitchFamily="18" charset="0"/>
              </a:rPr>
              <a:t>Cronograma de actividades desarrolladas</a:t>
            </a:r>
            <a:endParaRPr lang="es-EC" b="1" dirty="0">
              <a:latin typeface="Times New Roman" panose="02020603050405020304" pitchFamily="18" charset="0"/>
              <a:cs typeface="Times New Roman" panose="02020603050405020304" pitchFamily="18" charset="0"/>
            </a:endParaRPr>
          </a:p>
          <a:p>
            <a:pPr marL="0" indent="0">
              <a:lnSpc>
                <a:spcPct val="150000"/>
              </a:lnSpc>
              <a:buNone/>
            </a:pPr>
            <a:r>
              <a:rPr lang="es-ES" dirty="0">
                <a:latin typeface="Times New Roman" panose="02020603050405020304" pitchFamily="18" charset="0"/>
                <a:cs typeface="Times New Roman" panose="02020603050405020304" pitchFamily="18" charset="0"/>
              </a:rPr>
              <a:t>Detalle de las actividades a desarrollar con la periodicidad, inicio y finalización calendaría, duración, y persona o área responsable. Ejemplo de tabla. </a:t>
            </a:r>
            <a:endParaRPr lang="es-EC" dirty="0">
              <a:latin typeface="Times New Roman" panose="02020603050405020304" pitchFamily="18" charset="0"/>
              <a:cs typeface="Times New Roman" panose="02020603050405020304" pitchFamily="18" charset="0"/>
            </a:endParaRPr>
          </a:p>
          <a:p>
            <a:pPr marL="0" indent="0">
              <a:buNone/>
            </a:pPr>
            <a:endParaRPr lang="es-EC" dirty="0"/>
          </a:p>
          <a:p>
            <a:pPr marL="0" lvl="0" indent="0">
              <a:buNone/>
            </a:pPr>
            <a:endParaRPr lang="es-ES" b="1" dirty="0" smtClean="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2563589" y="4181599"/>
            <a:ext cx="8520195" cy="1795923"/>
          </a:xfrm>
          <a:prstGeom prst="rect">
            <a:avLst/>
          </a:prstGeom>
        </p:spPr>
      </p:pic>
    </p:spTree>
    <p:extLst>
      <p:ext uri="{BB962C8B-B14F-4D97-AF65-F5344CB8AC3E}">
        <p14:creationId xmlns:p14="http://schemas.microsoft.com/office/powerpoint/2010/main" val="20424234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lstStyle/>
          <a:p>
            <a:pPr marL="0" indent="0">
              <a:buNone/>
            </a:pPr>
            <a:r>
              <a:rPr lang="es-ES" b="1" dirty="0">
                <a:latin typeface="Times New Roman" panose="02020603050405020304" pitchFamily="18" charset="0"/>
                <a:cs typeface="Times New Roman" panose="02020603050405020304" pitchFamily="18" charset="0"/>
              </a:rPr>
              <a:t>Informe general de actividades </a:t>
            </a:r>
            <a:r>
              <a:rPr lang="es-ES" b="1" dirty="0" smtClean="0">
                <a:latin typeface="Times New Roman" panose="02020603050405020304" pitchFamily="18" charset="0"/>
                <a:cs typeface="Times New Roman" panose="02020603050405020304" pitchFamily="18" charset="0"/>
              </a:rPr>
              <a:t>realizadas.</a:t>
            </a:r>
          </a:p>
          <a:p>
            <a:pPr marL="0" indent="0">
              <a:buNone/>
            </a:pPr>
            <a:r>
              <a:rPr lang="es-EC" dirty="0" smtClean="0">
                <a:latin typeface="Times New Roman" panose="02020603050405020304" pitchFamily="18" charset="0"/>
                <a:cs typeface="Times New Roman" panose="02020603050405020304" pitchFamily="18" charset="0"/>
              </a:rPr>
              <a:t>Presentar un informe de las actividades realizadas, con la propuesta y la guía ejecutada, además de una reflexión de los alcances logrados de forma general a partir de la aplicación de la propuesta.</a:t>
            </a:r>
            <a:endParaRPr lang="es-EC" dirty="0">
              <a:latin typeface="Times New Roman" panose="02020603050405020304" pitchFamily="18" charset="0"/>
              <a:cs typeface="Times New Roman" panose="02020603050405020304" pitchFamily="18" charset="0"/>
            </a:endParaRPr>
          </a:p>
          <a:p>
            <a:pPr marL="0" lvl="0" indent="0">
              <a:buNone/>
            </a:pPr>
            <a:r>
              <a:rPr lang="es-ES" b="1" dirty="0" smtClean="0">
                <a:latin typeface="Times New Roman" panose="02020603050405020304" pitchFamily="18" charset="0"/>
                <a:cs typeface="Times New Roman" panose="02020603050405020304" pitchFamily="18" charset="0"/>
              </a:rPr>
              <a:t>Se debe Participantes</a:t>
            </a:r>
            <a:endParaRPr lang="es-EC" b="1" dirty="0">
              <a:latin typeface="Times New Roman" panose="02020603050405020304" pitchFamily="18" charset="0"/>
              <a:cs typeface="Times New Roman" panose="02020603050405020304" pitchFamily="18" charset="0"/>
            </a:endParaRPr>
          </a:p>
          <a:p>
            <a:pPr marL="0" lvl="0" indent="0">
              <a:buNone/>
            </a:pPr>
            <a:r>
              <a:rPr lang="es-ES" dirty="0" smtClean="0">
                <a:latin typeface="Times New Roman" panose="02020603050405020304" pitchFamily="18" charset="0"/>
                <a:cs typeface="Times New Roman" panose="02020603050405020304" pitchFamily="18" charset="0"/>
              </a:rPr>
              <a:t>Indicar el listado de estudiantes y docentes</a:t>
            </a:r>
          </a:p>
          <a:p>
            <a:pPr marL="0" lvl="0" indent="0">
              <a:buNone/>
            </a:pPr>
            <a:r>
              <a:rPr lang="es-ES" b="1" dirty="0" smtClean="0">
                <a:latin typeface="Times New Roman" panose="02020603050405020304" pitchFamily="18" charset="0"/>
                <a:cs typeface="Times New Roman" panose="02020603050405020304" pitchFamily="18" charset="0"/>
              </a:rPr>
              <a:t>Beneficiarios</a:t>
            </a:r>
          </a:p>
          <a:p>
            <a:pPr marL="0" indent="0">
              <a:buNone/>
            </a:pPr>
            <a:r>
              <a:rPr lang="es-ES" dirty="0">
                <a:latin typeface="Times New Roman" panose="02020603050405020304" pitchFamily="18" charset="0"/>
                <a:cs typeface="Times New Roman" panose="02020603050405020304" pitchFamily="18" charset="0"/>
              </a:rPr>
              <a:t>Se debe indicar los beneficiarios directos e indirectos de la propuesta </a:t>
            </a:r>
          </a:p>
          <a:p>
            <a:pPr marL="0" lvl="0" indent="0">
              <a:buNone/>
            </a:pPr>
            <a:endParaRPr lang="es-ES" b="1" dirty="0" smtClean="0"/>
          </a:p>
          <a:p>
            <a:pPr marL="0" lvl="0" indent="0">
              <a:buNone/>
            </a:pPr>
            <a:endParaRPr lang="es-EC" b="1" dirty="0"/>
          </a:p>
          <a:p>
            <a:pPr marL="0" indent="0">
              <a:buNone/>
            </a:pPr>
            <a:endParaRPr lang="es-EC" dirty="0"/>
          </a:p>
        </p:txBody>
      </p:sp>
    </p:spTree>
    <p:extLst>
      <p:ext uri="{BB962C8B-B14F-4D97-AF65-F5344CB8AC3E}">
        <p14:creationId xmlns:p14="http://schemas.microsoft.com/office/powerpoint/2010/main" val="16450278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normAutofit fontScale="92500"/>
          </a:bodyPr>
          <a:lstStyle/>
          <a:p>
            <a:pPr marL="0" lvl="0" indent="0">
              <a:buNone/>
            </a:pPr>
            <a:r>
              <a:rPr lang="es-ES" b="1" dirty="0">
                <a:latin typeface="Times New Roman" panose="02020603050405020304" pitchFamily="18" charset="0"/>
                <a:cs typeface="Times New Roman" panose="02020603050405020304" pitchFamily="18" charset="0"/>
              </a:rPr>
              <a:t>Herramientas de recolección de resultados </a:t>
            </a:r>
            <a:endParaRPr lang="es-ES" b="1" dirty="0" smtClean="0">
              <a:latin typeface="Times New Roman" panose="02020603050405020304" pitchFamily="18" charset="0"/>
              <a:cs typeface="Times New Roman" panose="02020603050405020304" pitchFamily="18" charset="0"/>
            </a:endParaRPr>
          </a:p>
          <a:p>
            <a:pPr marL="0" lvl="0" indent="0">
              <a:buNone/>
            </a:pPr>
            <a:r>
              <a:rPr lang="es-ES" dirty="0" smtClean="0">
                <a:latin typeface="Times New Roman" panose="02020603050405020304" pitchFamily="18" charset="0"/>
                <a:cs typeface="Times New Roman" panose="02020603050405020304" pitchFamily="18" charset="0"/>
              </a:rPr>
              <a:t>Indicar la metodología de investigación, herramientas, población y muestra.</a:t>
            </a:r>
            <a:endParaRPr lang="es-EC" dirty="0">
              <a:latin typeface="Times New Roman" panose="02020603050405020304" pitchFamily="18" charset="0"/>
              <a:cs typeface="Times New Roman" panose="02020603050405020304" pitchFamily="18" charset="0"/>
            </a:endParaRPr>
          </a:p>
          <a:p>
            <a:pPr marL="0" lvl="0" indent="0">
              <a:buNone/>
            </a:pPr>
            <a:r>
              <a:rPr lang="es-ES" b="1" dirty="0">
                <a:latin typeface="Times New Roman" panose="02020603050405020304" pitchFamily="18" charset="0"/>
                <a:cs typeface="Times New Roman" panose="02020603050405020304" pitchFamily="18" charset="0"/>
              </a:rPr>
              <a:t>Resultados obtenidos </a:t>
            </a:r>
            <a:endParaRPr lang="es-ES" b="1" dirty="0" smtClean="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Se debe indicar los resultados de la encuesta ejecutada del </a:t>
            </a:r>
            <a:r>
              <a:rPr lang="es-ES" dirty="0" smtClean="0">
                <a:latin typeface="Times New Roman" panose="02020603050405020304" pitchFamily="18" charset="0"/>
                <a:cs typeface="Times New Roman" panose="02020603050405020304" pitchFamily="18" charset="0"/>
              </a:rPr>
              <a:t>antes</a:t>
            </a:r>
            <a:r>
              <a:rPr lang="es-ES" dirty="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y después y el análisis del impacto alcanzado.</a:t>
            </a:r>
            <a:endParaRPr lang="es-ES" dirty="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Para el caso de </a:t>
            </a:r>
            <a:r>
              <a:rPr lang="es-ES" dirty="0" err="1">
                <a:latin typeface="Times New Roman" panose="02020603050405020304" pitchFamily="18" charset="0"/>
                <a:cs typeface="Times New Roman" panose="02020603050405020304" pitchFamily="18" charset="0"/>
              </a:rPr>
              <a:t>Parvularia</a:t>
            </a:r>
            <a:r>
              <a:rPr lang="es-ES" dirty="0">
                <a:latin typeface="Times New Roman" panose="02020603050405020304" pitchFamily="18" charset="0"/>
                <a:cs typeface="Times New Roman" panose="02020603050405020304" pitchFamily="18" charset="0"/>
              </a:rPr>
              <a:t> y Educación Inclusiva se debe incluir el análisis de la lista de cotejo </a:t>
            </a:r>
            <a:r>
              <a:rPr lang="es-ES" dirty="0" smtClean="0">
                <a:latin typeface="Times New Roman" panose="02020603050405020304" pitchFamily="18" charset="0"/>
                <a:cs typeface="Times New Roman" panose="02020603050405020304" pitchFamily="18" charset="0"/>
              </a:rPr>
              <a:t>del antes y después en </a:t>
            </a:r>
            <a:r>
              <a:rPr lang="es-ES" dirty="0">
                <a:latin typeface="Times New Roman" panose="02020603050405020304" pitchFamily="18" charset="0"/>
                <a:cs typeface="Times New Roman" panose="02020603050405020304" pitchFamily="18" charset="0"/>
              </a:rPr>
              <a:t>base al currículo de educación </a:t>
            </a:r>
            <a:r>
              <a:rPr lang="es-ES" dirty="0" smtClean="0">
                <a:latin typeface="Times New Roman" panose="02020603050405020304" pitchFamily="18" charset="0"/>
                <a:cs typeface="Times New Roman" panose="02020603050405020304" pitchFamily="18" charset="0"/>
              </a:rPr>
              <a:t>inicial.</a:t>
            </a:r>
            <a:endParaRPr lang="es-ES" dirty="0">
              <a:latin typeface="Times New Roman" panose="02020603050405020304" pitchFamily="18" charset="0"/>
              <a:cs typeface="Times New Roman" panose="02020603050405020304" pitchFamily="18" charset="0"/>
            </a:endParaRPr>
          </a:p>
          <a:p>
            <a:pPr marL="0" lvl="0" indent="0" algn="just">
              <a:buNone/>
            </a:pPr>
            <a:r>
              <a:rPr lang="es-ES" dirty="0">
                <a:latin typeface="Times New Roman" panose="02020603050405020304" pitchFamily="18" charset="0"/>
                <a:cs typeface="Times New Roman" panose="02020603050405020304" pitchFamily="18" charset="0"/>
              </a:rPr>
              <a:t>Para todos los casos se debe incluir la metodología de investigación, hipótesis y variables independiente y </a:t>
            </a:r>
            <a:r>
              <a:rPr lang="es-ES" dirty="0" smtClean="0">
                <a:latin typeface="Times New Roman" panose="02020603050405020304" pitchFamily="18" charset="0"/>
                <a:cs typeface="Times New Roman" panose="02020603050405020304" pitchFamily="18" charset="0"/>
              </a:rPr>
              <a:t>dependiente</a:t>
            </a:r>
            <a:r>
              <a:rPr lang="es-ES" dirty="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y cómo se llega al cumplimiento de las variables.</a:t>
            </a:r>
            <a:endParaRPr lang="es-EC" dirty="0">
              <a:latin typeface="Times New Roman" panose="02020603050405020304" pitchFamily="18" charset="0"/>
              <a:cs typeface="Times New Roman" panose="02020603050405020304" pitchFamily="18" charset="0"/>
            </a:endParaRPr>
          </a:p>
          <a:p>
            <a:pPr lvl="0"/>
            <a:endParaRPr lang="es-EC" b="1" dirty="0"/>
          </a:p>
          <a:p>
            <a:pPr marL="0" indent="0">
              <a:buNone/>
            </a:pPr>
            <a:endParaRPr lang="es-EC" dirty="0"/>
          </a:p>
        </p:txBody>
      </p:sp>
    </p:spTree>
    <p:extLst>
      <p:ext uri="{BB962C8B-B14F-4D97-AF65-F5344CB8AC3E}">
        <p14:creationId xmlns:p14="http://schemas.microsoft.com/office/powerpoint/2010/main" val="37714989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cs typeface="Times New Roman" panose="02020603050405020304" pitchFamily="18" charset="0"/>
              </a:rPr>
              <a:t>Estructura del Informe Final.</a:t>
            </a:r>
            <a:endParaRPr lang="es-EC" dirty="0"/>
          </a:p>
        </p:txBody>
      </p:sp>
      <p:sp>
        <p:nvSpPr>
          <p:cNvPr id="3" name="Marcador de contenido 2"/>
          <p:cNvSpPr>
            <a:spLocks noGrp="1"/>
          </p:cNvSpPr>
          <p:nvPr>
            <p:ph idx="1"/>
          </p:nvPr>
        </p:nvSpPr>
        <p:spPr/>
        <p:txBody>
          <a:bodyPr>
            <a:normAutofit fontScale="77500" lnSpcReduction="20000"/>
          </a:bodyPr>
          <a:lstStyle/>
          <a:p>
            <a:pPr marL="0" lvl="0" indent="0" algn="just">
              <a:lnSpc>
                <a:spcPct val="120000"/>
              </a:lnSpc>
              <a:buNone/>
            </a:pPr>
            <a:r>
              <a:rPr lang="es-ES" b="1" dirty="0">
                <a:latin typeface="Times New Roman" panose="02020603050405020304" pitchFamily="18" charset="0"/>
                <a:cs typeface="Times New Roman" panose="02020603050405020304" pitchFamily="18" charset="0"/>
              </a:rPr>
              <a:t>Conclusiones</a:t>
            </a:r>
          </a:p>
          <a:p>
            <a:pPr marL="0" lvl="0" indent="0" algn="just">
              <a:lnSpc>
                <a:spcPct val="120000"/>
              </a:lnSpc>
              <a:buNone/>
            </a:pPr>
            <a:r>
              <a:rPr lang="es-EC" dirty="0">
                <a:latin typeface="Times New Roman" panose="02020603050405020304" pitchFamily="18" charset="0"/>
                <a:cs typeface="Times New Roman" panose="02020603050405020304" pitchFamily="18" charset="0"/>
              </a:rPr>
              <a:t>Es la reflexión que se llega luego de la aplicación de la actividad que nos permite analizar los logros conseguidos a partir del objetivo general y específicos.</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Recomendaciones</a:t>
            </a:r>
            <a:endParaRPr lang="es-EC" dirty="0">
              <a:latin typeface="Times New Roman" panose="02020603050405020304" pitchFamily="18" charset="0"/>
              <a:cs typeface="Times New Roman" panose="02020603050405020304" pitchFamily="18" charset="0"/>
            </a:endParaRPr>
          </a:p>
          <a:p>
            <a:pPr marL="0" lvl="0" indent="0" algn="just">
              <a:lnSpc>
                <a:spcPct val="120000"/>
              </a:lnSpc>
              <a:buNone/>
            </a:pPr>
            <a:r>
              <a:rPr lang="es-ES" dirty="0">
                <a:latin typeface="Times New Roman" panose="02020603050405020304" pitchFamily="18" charset="0"/>
                <a:cs typeface="Times New Roman" panose="02020603050405020304" pitchFamily="18" charset="0"/>
              </a:rPr>
              <a:t>Son lineamientos que se emiten a partir del cumplimiento de los objetivos con el fin de que los beneficiarios pueden seguir mejorando.</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Firmas de responsables</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Deben contar con firmas de:</a:t>
            </a:r>
          </a:p>
          <a:p>
            <a:pPr marL="0" lvl="0" indent="0" algn="just">
              <a:lnSpc>
                <a:spcPct val="120000"/>
              </a:lnSpc>
              <a:buNone/>
            </a:pPr>
            <a:r>
              <a:rPr lang="es-ES" b="1" dirty="0">
                <a:latin typeface="Times New Roman" panose="02020603050405020304" pitchFamily="18" charset="0"/>
                <a:cs typeface="Times New Roman" panose="02020603050405020304" pitchFamily="18" charset="0"/>
              </a:rPr>
              <a:t>Autoridades </a:t>
            </a:r>
            <a:r>
              <a:rPr lang="es-ES" dirty="0">
                <a:latin typeface="Times New Roman" panose="02020603050405020304" pitchFamily="18" charset="0"/>
                <a:cs typeface="Times New Roman" panose="02020603050405020304" pitchFamily="18" charset="0"/>
              </a:rPr>
              <a:t>(Vicerrector, Director Académico, Director de Vinculación, Director de Investigación, Docente Tutor y Estudiantes)</a:t>
            </a: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355790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80825"/>
            <a:ext cx="7772400" cy="1325563"/>
          </a:xfrm>
        </p:spPr>
        <p:txBody>
          <a:bodyPr>
            <a:noAutofit/>
          </a:bodyPr>
          <a:lstStyle/>
          <a:p>
            <a:pPr algn="just"/>
            <a:r>
              <a:rPr lang="es-ES" sz="2400" b="1" dirty="0">
                <a:latin typeface="Times New Roman" panose="02020603050405020304" pitchFamily="18" charset="0"/>
                <a:cs typeface="Times New Roman" panose="02020603050405020304" pitchFamily="18" charset="0"/>
              </a:rPr>
              <a:t>PROGRAMA DE VINCULACIÓN MULTICARRERA ADMINISTRACIÓN, MECÁNICA AUTOMOTRIZ, ESTÉTICA INTEGRAL, GASTRONOMÍA, DESARROLLO DE SOFTWARE, TURISMO</a:t>
            </a:r>
            <a:endParaRPr lang="es-EC" sz="24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38200" y="2439551"/>
            <a:ext cx="10515600" cy="4351338"/>
          </a:xfrm>
        </p:spPr>
        <p:txBody>
          <a:bodyPr/>
          <a:lstStyle/>
          <a:p>
            <a:pPr marL="0" indent="0">
              <a:lnSpc>
                <a:spcPct val="150000"/>
              </a:lnSpc>
              <a:buNone/>
            </a:pPr>
            <a:r>
              <a:rPr lang="es-EC" sz="2400" dirty="0">
                <a:latin typeface="Times New Roman" panose="02020603050405020304" pitchFamily="18" charset="0"/>
                <a:cs typeface="Times New Roman" panose="02020603050405020304" pitchFamily="18" charset="0"/>
              </a:rPr>
              <a:t>La educación continua como estrategia para el fortalecimiento de las empresas de economía popular y solidaria en la ciudad de Quito.</a:t>
            </a:r>
          </a:p>
          <a:p>
            <a:pPr marL="0" indent="0">
              <a:lnSpc>
                <a:spcPct val="150000"/>
              </a:lnSpc>
              <a:buNone/>
            </a:pP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004066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6685" y="1323349"/>
            <a:ext cx="10515600" cy="4351338"/>
          </a:xfrm>
        </p:spPr>
        <p:txBody>
          <a:bodyPr>
            <a:normAutofit/>
          </a:bodyPr>
          <a:lstStyle/>
          <a:p>
            <a:pPr marL="0" indent="0" algn="ctr">
              <a:buNone/>
            </a:pPr>
            <a:endParaRPr lang="es-EC" sz="3600" b="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lgn="ctr">
              <a:lnSpc>
                <a:spcPct val="150000"/>
              </a:lnSpc>
              <a:buNone/>
            </a:pPr>
            <a:r>
              <a:rPr lang="es-EC" sz="3600" b="1" dirty="0" smtClean="0">
                <a:solidFill>
                  <a:schemeClr val="accent5">
                    <a:lumMod val="75000"/>
                  </a:schemeClr>
                </a:solidFill>
                <a:latin typeface="Times New Roman" panose="02020603050405020304" pitchFamily="18" charset="0"/>
                <a:cs typeface="Times New Roman" panose="02020603050405020304" pitchFamily="18" charset="0"/>
              </a:rPr>
              <a:t>LINEAMIENTOS PARA LA EJECUCIÓN DE ACTIVIDADES Y PROYECTOS DE VINCULACIÓN EN LA MODALIDAD ONLINE</a:t>
            </a:r>
            <a:endParaRPr lang="es-EC" sz="3600" dirty="0">
              <a:solidFill>
                <a:schemeClr val="accent5">
                  <a:lumMod val="75000"/>
                </a:schemeClr>
              </a:solidFill>
            </a:endParaRPr>
          </a:p>
        </p:txBody>
      </p:sp>
    </p:spTree>
    <p:extLst>
      <p:ext uri="{BB962C8B-B14F-4D97-AF65-F5344CB8AC3E}">
        <p14:creationId xmlns:p14="http://schemas.microsoft.com/office/powerpoint/2010/main" val="3794490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200" b="1" dirty="0" smtClean="0">
                <a:cs typeface="Times New Roman" panose="02020603050405020304" pitchFamily="18" charset="0"/>
              </a:rPr>
              <a:t>Lineamientos Generales para la ejecución de actividades y proyectos de vinculación en la modalidad online</a:t>
            </a:r>
            <a:endParaRPr lang="es-EC" sz="3200" b="1" dirty="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marL="0" indent="0" algn="just">
              <a:lnSpc>
                <a:spcPct val="150000"/>
              </a:lnSpc>
              <a:buNone/>
            </a:pPr>
            <a:r>
              <a:rPr lang="es-EC" sz="2400" dirty="0" smtClean="0">
                <a:latin typeface="Times New Roman" panose="02020603050405020304" pitchFamily="18" charset="0"/>
                <a:cs typeface="Times New Roman" panose="02020603050405020304" pitchFamily="18" charset="0"/>
              </a:rPr>
              <a:t>La Dirección de Vinculación con la Sociedad desarrolla programas y proyectos de vinculación que responden y contribuyen el cumplimiento de los objetivos y políticas en relación directa de dominios y líneas de  investigación establecidos en la normativa institucional.</a:t>
            </a:r>
          </a:p>
        </p:txBody>
      </p:sp>
    </p:spTree>
    <p:extLst>
      <p:ext uri="{BB962C8B-B14F-4D97-AF65-F5344CB8AC3E}">
        <p14:creationId xmlns:p14="http://schemas.microsoft.com/office/powerpoint/2010/main" val="9054659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C" sz="3200" b="1" dirty="0" smtClean="0">
                <a:cs typeface="Shonar Bangla" panose="020B0502040204020203" pitchFamily="34" charset="0"/>
              </a:rPr>
              <a:t>Ejecución de Actividades y Proyectos de Vinculación en la Modalidad Online</a:t>
            </a:r>
            <a:endParaRPr lang="es-EC" sz="3200" b="1" dirty="0">
              <a:cs typeface="Shonar Bangla" panose="020B0502040204020203" pitchFamily="34" charset="0"/>
            </a:endParaRPr>
          </a:p>
        </p:txBody>
      </p:sp>
      <p:sp>
        <p:nvSpPr>
          <p:cNvPr id="3" name="Marcador de contenido 2"/>
          <p:cNvSpPr>
            <a:spLocks noGrp="1"/>
          </p:cNvSpPr>
          <p:nvPr>
            <p:ph idx="1"/>
          </p:nvPr>
        </p:nvSpPr>
        <p:spPr/>
        <p:txBody>
          <a:bodyPr>
            <a:normAutofit fontScale="70000" lnSpcReduction="20000"/>
          </a:bodyPr>
          <a:lstStyle/>
          <a:p>
            <a:pPr marL="0" indent="0" algn="just">
              <a:lnSpc>
                <a:spcPct val="150000"/>
              </a:lnSpc>
              <a:buNone/>
            </a:pPr>
            <a:r>
              <a:rPr lang="es-EC" dirty="0" smtClean="0">
                <a:latin typeface="Times New Roman" panose="02020603050405020304" pitchFamily="18" charset="0"/>
                <a:cs typeface="Times New Roman" panose="02020603050405020304" pitchFamily="18" charset="0"/>
              </a:rPr>
              <a:t>Debido a la emergencia que vive el Ecuador frente al COVID19 y restricción de movilización, las actividades y proyectos de vinculación deben ser planteados para poder ser ejecutados en la modalidad online y/o presencial, por lo que, es necesario tomar en cuenta los siguientes puntos:</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1.- Se deberán elaborar videos de no más de cinco minutos, de ser necesario varios, que abarquen todos los temas de la capacitación.</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2.- Se elaborará una encuesta en </a:t>
            </a:r>
            <a:r>
              <a:rPr lang="es-EC" dirty="0" err="1" smtClean="0">
                <a:latin typeface="Times New Roman" panose="02020603050405020304" pitchFamily="18" charset="0"/>
                <a:cs typeface="Times New Roman" panose="02020603050405020304" pitchFamily="18" charset="0"/>
              </a:rPr>
              <a:t>google</a:t>
            </a:r>
            <a:r>
              <a:rPr lang="es-EC" dirty="0" smtClean="0">
                <a:latin typeface="Times New Roman" panose="02020603050405020304" pitchFamily="18" charset="0"/>
                <a:cs typeface="Times New Roman" panose="02020603050405020304" pitchFamily="18" charset="0"/>
              </a:rPr>
              <a:t> </a:t>
            </a:r>
            <a:r>
              <a:rPr lang="es-EC" dirty="0" err="1" smtClean="0">
                <a:latin typeface="Times New Roman" panose="02020603050405020304" pitchFamily="18" charset="0"/>
                <a:cs typeface="Times New Roman" panose="02020603050405020304" pitchFamily="18" charset="0"/>
              </a:rPr>
              <a:t>forms</a:t>
            </a:r>
            <a:r>
              <a:rPr lang="es-EC" dirty="0" smtClean="0">
                <a:latin typeface="Times New Roman" panose="02020603050405020304" pitchFamily="18" charset="0"/>
                <a:cs typeface="Times New Roman" panose="02020603050405020304" pitchFamily="18" charset="0"/>
              </a:rPr>
              <a:t> para medir el impacto.</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3.- Los videos deben ser enviados a la coordinación de cada carrera para que se envíen al área de TICS para que se suban al </a:t>
            </a:r>
            <a:r>
              <a:rPr lang="es-EC" dirty="0" err="1" smtClean="0">
                <a:latin typeface="Times New Roman" panose="02020603050405020304" pitchFamily="18" charset="0"/>
                <a:cs typeface="Times New Roman" panose="02020603050405020304" pitchFamily="18" charset="0"/>
              </a:rPr>
              <a:t>youtube</a:t>
            </a:r>
            <a:r>
              <a:rPr lang="es-EC" dirty="0">
                <a:latin typeface="Times New Roman" panose="02020603050405020304" pitchFamily="18" charset="0"/>
                <a:cs typeface="Times New Roman" panose="02020603050405020304" pitchFamily="18" charset="0"/>
              </a:rPr>
              <a:t> </a:t>
            </a:r>
            <a:r>
              <a:rPr lang="es-EC" dirty="0" smtClean="0">
                <a:latin typeface="Times New Roman" panose="02020603050405020304" pitchFamily="18" charset="0"/>
                <a:cs typeface="Times New Roman" panose="02020603050405020304" pitchFamily="18" charset="0"/>
              </a:rPr>
              <a:t>y se difundan por el </a:t>
            </a:r>
            <a:r>
              <a:rPr lang="es-EC" dirty="0" err="1">
                <a:latin typeface="Times New Roman" panose="02020603050405020304" pitchFamily="18" charset="0"/>
                <a:cs typeface="Times New Roman" panose="02020603050405020304" pitchFamily="18" charset="0"/>
              </a:rPr>
              <a:t>F</a:t>
            </a:r>
            <a:r>
              <a:rPr lang="es-EC" dirty="0" err="1" smtClean="0">
                <a:latin typeface="Times New Roman" panose="02020603050405020304" pitchFamily="18" charset="0"/>
                <a:cs typeface="Times New Roman" panose="02020603050405020304" pitchFamily="18" charset="0"/>
              </a:rPr>
              <a:t>anpage</a:t>
            </a:r>
            <a:r>
              <a:rPr lang="es-EC" dirty="0" smtClean="0">
                <a:latin typeface="Times New Roman" panose="02020603050405020304" pitchFamily="18" charset="0"/>
                <a:cs typeface="Times New Roman" panose="02020603050405020304" pitchFamily="18" charset="0"/>
              </a:rPr>
              <a:t> institucional.</a:t>
            </a:r>
          </a:p>
        </p:txBody>
      </p:sp>
    </p:spTree>
    <p:extLst>
      <p:ext uri="{BB962C8B-B14F-4D97-AF65-F5344CB8AC3E}">
        <p14:creationId xmlns:p14="http://schemas.microsoft.com/office/powerpoint/2010/main" val="28353145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C" b="1" dirty="0" smtClean="0"/>
              <a:t>Elaboración de actividades de vinculación </a:t>
            </a:r>
            <a:endParaRPr lang="es-EC" b="1" dirty="0"/>
          </a:p>
        </p:txBody>
      </p:sp>
      <p:sp>
        <p:nvSpPr>
          <p:cNvPr id="3" name="Marcador de contenido 2"/>
          <p:cNvSpPr>
            <a:spLocks noGrp="1"/>
          </p:cNvSpPr>
          <p:nvPr>
            <p:ph idx="1"/>
          </p:nvPr>
        </p:nvSpPr>
        <p:spPr/>
        <p:txBody>
          <a:bodyPr>
            <a:normAutofit fontScale="77500" lnSpcReduction="20000"/>
          </a:bodyPr>
          <a:lstStyle/>
          <a:p>
            <a:pPr marL="0" indent="0" algn="just">
              <a:lnSpc>
                <a:spcPct val="150000"/>
              </a:lnSpc>
              <a:buNone/>
            </a:pPr>
            <a:r>
              <a:rPr lang="es-EC" dirty="0">
                <a:latin typeface="Times New Roman" panose="02020603050405020304" pitchFamily="18" charset="0"/>
                <a:cs typeface="Times New Roman" panose="02020603050405020304" pitchFamily="18" charset="0"/>
              </a:rPr>
              <a:t>4.- El link de la encuesta deberá ser enviada a la coordinación de cada carrera para que se gestione la subida al </a:t>
            </a:r>
            <a:r>
              <a:rPr lang="es-EC" dirty="0" err="1">
                <a:latin typeface="Times New Roman" panose="02020603050405020304" pitchFamily="18" charset="0"/>
                <a:cs typeface="Times New Roman" panose="02020603050405020304" pitchFamily="18" charset="0"/>
              </a:rPr>
              <a:t>Fanpage</a:t>
            </a:r>
            <a:r>
              <a:rPr lang="es-EC" dirty="0">
                <a:latin typeface="Times New Roman" panose="02020603050405020304" pitchFamily="18" charset="0"/>
                <a:cs typeface="Times New Roman" panose="02020603050405020304" pitchFamily="18" charset="0"/>
              </a:rPr>
              <a:t> institucional.</a:t>
            </a:r>
          </a:p>
          <a:p>
            <a:pPr marL="0" indent="0" algn="just">
              <a:lnSpc>
                <a:spcPct val="150000"/>
              </a:lnSpc>
              <a:buNone/>
            </a:pPr>
            <a:r>
              <a:rPr lang="es-EC" dirty="0">
                <a:latin typeface="Times New Roman" panose="02020603050405020304" pitchFamily="18" charset="0"/>
                <a:cs typeface="Times New Roman" panose="02020603050405020304" pitchFamily="18" charset="0"/>
              </a:rPr>
              <a:t>5.- Los estudiante deberán difundir en sus redes personales el link de la actividad para que las personas se beneficien de la misma.</a:t>
            </a:r>
          </a:p>
          <a:p>
            <a:pPr marL="0" indent="0" algn="just">
              <a:lnSpc>
                <a:spcPct val="150000"/>
              </a:lnSpc>
              <a:buNone/>
            </a:pPr>
            <a:r>
              <a:rPr lang="es-EC" dirty="0">
                <a:latin typeface="Times New Roman" panose="02020603050405020304" pitchFamily="18" charset="0"/>
                <a:cs typeface="Times New Roman" panose="02020603050405020304" pitchFamily="18" charset="0"/>
              </a:rPr>
              <a:t>6.- Es necesario la elaboración de dos infografías informativas para la </a:t>
            </a:r>
            <a:r>
              <a:rPr lang="es-EC" dirty="0" err="1">
                <a:latin typeface="Times New Roman" panose="02020603050405020304" pitchFamily="18" charset="0"/>
                <a:cs typeface="Times New Roman" panose="02020603050405020304" pitchFamily="18" charset="0"/>
              </a:rPr>
              <a:t>actividade</a:t>
            </a:r>
            <a:r>
              <a:rPr lang="es-EC" dirty="0">
                <a:latin typeface="Times New Roman" panose="02020603050405020304" pitchFamily="18" charset="0"/>
                <a:cs typeface="Times New Roman" panose="02020603050405020304" pitchFamily="18" charset="0"/>
              </a:rPr>
              <a:t> de vinculación, mismas que se deben elaborar en base al manual de marca de la Institución.</a:t>
            </a:r>
          </a:p>
          <a:p>
            <a:pPr marL="0" indent="0" algn="just">
              <a:lnSpc>
                <a:spcPct val="150000"/>
              </a:lnSpc>
              <a:buNone/>
            </a:pPr>
            <a:r>
              <a:rPr lang="es-EC" dirty="0">
                <a:latin typeface="Times New Roman" panose="02020603050405020304" pitchFamily="18" charset="0"/>
                <a:cs typeface="Times New Roman" panose="02020603050405020304" pitchFamily="18" charset="0"/>
              </a:rPr>
              <a:t>7.- En el Informe se deben adjuntar las capturas de imagen de </a:t>
            </a:r>
            <a:r>
              <a:rPr lang="es-EC" dirty="0" err="1">
                <a:latin typeface="Times New Roman" panose="02020603050405020304" pitchFamily="18" charset="0"/>
                <a:cs typeface="Times New Roman" panose="02020603050405020304" pitchFamily="18" charset="0"/>
              </a:rPr>
              <a:t>likes</a:t>
            </a:r>
            <a:r>
              <a:rPr lang="es-EC" dirty="0">
                <a:latin typeface="Times New Roman" panose="02020603050405020304" pitchFamily="18" charset="0"/>
                <a:cs typeface="Times New Roman" panose="02020603050405020304" pitchFamily="18" charset="0"/>
              </a:rPr>
              <a:t> e impactos alcanzados.</a:t>
            </a:r>
          </a:p>
          <a:p>
            <a:pPr marL="0" indent="0" algn="just">
              <a:lnSpc>
                <a:spcPct val="150000"/>
              </a:lnSpc>
              <a:buNone/>
            </a:pPr>
            <a:endParaRPr lang="es-EC"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42097295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200" b="1" dirty="0" smtClean="0"/>
              <a:t>Elaboración de Videos para la ejecución de la actividad y/o proyecto de vinculación </a:t>
            </a:r>
            <a:endParaRPr lang="es-EC" sz="3200" b="1" dirty="0"/>
          </a:p>
        </p:txBody>
      </p:sp>
      <p:sp>
        <p:nvSpPr>
          <p:cNvPr id="3" name="Marcador de contenido 2"/>
          <p:cNvSpPr>
            <a:spLocks noGrp="1"/>
          </p:cNvSpPr>
          <p:nvPr>
            <p:ph idx="1"/>
          </p:nvPr>
        </p:nvSpPr>
        <p:spPr/>
        <p:txBody>
          <a:bodyPr/>
          <a:lstStyle/>
          <a:p>
            <a:pPr marL="0" indent="0" algn="just">
              <a:lnSpc>
                <a:spcPct val="150000"/>
              </a:lnSpc>
              <a:buNone/>
            </a:pPr>
            <a:r>
              <a:rPr lang="es-EC" b="1" dirty="0" smtClean="0">
                <a:latin typeface="Times New Roman" panose="02020603050405020304" pitchFamily="18" charset="0"/>
                <a:cs typeface="Times New Roman" panose="02020603050405020304" pitchFamily="18" charset="0"/>
              </a:rPr>
              <a:t>CONTENIDO DEL VIDEO</a:t>
            </a:r>
          </a:p>
          <a:p>
            <a:pPr marL="0" indent="0" algn="just">
              <a:lnSpc>
                <a:spcPct val="150000"/>
              </a:lnSpc>
              <a:buNone/>
            </a:pPr>
            <a:r>
              <a:rPr lang="es-EC" dirty="0" smtClean="0">
                <a:latin typeface="Times New Roman" panose="02020603050405020304" pitchFamily="18" charset="0"/>
                <a:cs typeface="Times New Roman" panose="02020603050405020304" pitchFamily="18" charset="0"/>
              </a:rPr>
              <a:t>Es </a:t>
            </a:r>
            <a:r>
              <a:rPr lang="es-EC" dirty="0">
                <a:latin typeface="Times New Roman" panose="02020603050405020304" pitchFamily="18" charset="0"/>
                <a:cs typeface="Times New Roman" panose="02020603050405020304" pitchFamily="18" charset="0"/>
              </a:rPr>
              <a:t>importante el dinamismo y productividad, es decir, ser impactantes con los contenidos, imagen y videos que serán parte de su materia. Por lo que, antes de poner manos a la obra es fundamental elegir bien el tema que se abordará. </a:t>
            </a:r>
          </a:p>
          <a:p>
            <a:pPr marL="0" indent="0">
              <a:buNone/>
            </a:pPr>
            <a:endParaRPr lang="es-EC" dirty="0"/>
          </a:p>
        </p:txBody>
      </p:sp>
    </p:spTree>
    <p:extLst>
      <p:ext uri="{BB962C8B-B14F-4D97-AF65-F5344CB8AC3E}">
        <p14:creationId xmlns:p14="http://schemas.microsoft.com/office/powerpoint/2010/main" val="28589440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a:t>Elaboración de Videos para la ejecución de la actividad y/o proyecto de vinculación </a:t>
            </a:r>
            <a:endParaRPr lang="es-EC" dirty="0"/>
          </a:p>
        </p:txBody>
      </p:sp>
      <p:sp>
        <p:nvSpPr>
          <p:cNvPr id="3" name="Marcador de contenido 2"/>
          <p:cNvSpPr>
            <a:spLocks noGrp="1"/>
          </p:cNvSpPr>
          <p:nvPr>
            <p:ph idx="1"/>
          </p:nvPr>
        </p:nvSpPr>
        <p:spPr/>
        <p:txBody>
          <a:bodyPr/>
          <a:lstStyle/>
          <a:p>
            <a:pPr marL="0" indent="0">
              <a:lnSpc>
                <a:spcPct val="150000"/>
              </a:lnSpc>
              <a:buNone/>
            </a:pPr>
            <a:r>
              <a:rPr lang="es-EC" sz="2400" dirty="0" smtClean="0">
                <a:latin typeface="Times New Roman" panose="02020603050405020304" pitchFamily="18" charset="0"/>
                <a:cs typeface="Times New Roman" panose="02020603050405020304" pitchFamily="18" charset="0"/>
              </a:rPr>
              <a:t>Se debe incluir una presentación en video que contemple</a:t>
            </a:r>
          </a:p>
          <a:p>
            <a:pPr lvl="0">
              <a:lnSpc>
                <a:spcPct val="150000"/>
              </a:lnSpc>
            </a:pPr>
            <a:r>
              <a:rPr lang="es-EC" sz="2400" dirty="0">
                <a:latin typeface="Times New Roman" panose="02020603050405020304" pitchFamily="18" charset="0"/>
                <a:cs typeface="Times New Roman" panose="02020603050405020304" pitchFamily="18" charset="0"/>
              </a:rPr>
              <a:t>Escoger el tema de la presentación</a:t>
            </a:r>
          </a:p>
          <a:p>
            <a:pPr lvl="0">
              <a:lnSpc>
                <a:spcPct val="150000"/>
              </a:lnSpc>
            </a:pPr>
            <a:r>
              <a:rPr lang="es-EC" sz="2400" dirty="0">
                <a:latin typeface="Times New Roman" panose="02020603050405020304" pitchFamily="18" charset="0"/>
                <a:cs typeface="Times New Roman" panose="02020603050405020304" pitchFamily="18" charset="0"/>
              </a:rPr>
              <a:t>Realizar un esquema previo del contenido a trabajar en la presentación</a:t>
            </a:r>
          </a:p>
          <a:p>
            <a:pPr lvl="0">
              <a:lnSpc>
                <a:spcPct val="150000"/>
              </a:lnSpc>
            </a:pPr>
            <a:r>
              <a:rPr lang="es-EC" sz="2400" dirty="0">
                <a:latin typeface="Times New Roman" panose="02020603050405020304" pitchFamily="18" charset="0"/>
                <a:cs typeface="Times New Roman" panose="02020603050405020304" pitchFamily="18" charset="0"/>
              </a:rPr>
              <a:t>Seleccionar la herramienta para crear la presentación</a:t>
            </a:r>
          </a:p>
          <a:p>
            <a:pPr lvl="0">
              <a:lnSpc>
                <a:spcPct val="150000"/>
              </a:lnSpc>
            </a:pPr>
            <a:r>
              <a:rPr lang="es-EC" sz="2400" dirty="0">
                <a:latin typeface="Times New Roman" panose="02020603050405020304" pitchFamily="18" charset="0"/>
                <a:cs typeface="Times New Roman" panose="02020603050405020304" pitchFamily="18" charset="0"/>
              </a:rPr>
              <a:t>Completar la presentación</a:t>
            </a:r>
          </a:p>
          <a:p>
            <a:pPr marL="0" indent="0">
              <a:buNone/>
            </a:pPr>
            <a:endParaRPr lang="es-EC" dirty="0"/>
          </a:p>
        </p:txBody>
      </p:sp>
    </p:spTree>
    <p:extLst>
      <p:ext uri="{BB962C8B-B14F-4D97-AF65-F5344CB8AC3E}">
        <p14:creationId xmlns:p14="http://schemas.microsoft.com/office/powerpoint/2010/main" val="6998759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C" sz="3600" b="1" dirty="0"/>
              <a:t>Elaboración de Videos para la ejecución de la actividad y/o proyecto de vinculación </a:t>
            </a:r>
            <a:endParaRPr lang="es-EC" sz="3600"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C" sz="2000" b="1" dirty="0">
                <a:latin typeface="Times New Roman" panose="02020603050405020304" pitchFamily="18" charset="0"/>
                <a:cs typeface="Times New Roman" panose="02020603050405020304" pitchFamily="18" charset="0"/>
              </a:rPr>
              <a:t>Aplicaciones para presentaciones en línea</a:t>
            </a:r>
            <a:endParaRPr lang="es-EC" sz="2000" dirty="0">
              <a:latin typeface="Times New Roman" panose="02020603050405020304" pitchFamily="18" charset="0"/>
              <a:cs typeface="Times New Roman" panose="02020603050405020304" pitchFamily="18" charset="0"/>
            </a:endParaRPr>
          </a:p>
          <a:p>
            <a:pPr marL="0" indent="0" algn="just">
              <a:lnSpc>
                <a:spcPct val="150000"/>
              </a:lnSpc>
              <a:buNone/>
            </a:pPr>
            <a:r>
              <a:rPr lang="es-EC" sz="2000" dirty="0">
                <a:latin typeface="Times New Roman" panose="02020603050405020304" pitchFamily="18" charset="0"/>
                <a:cs typeface="Times New Roman" panose="02020603050405020304" pitchFamily="18" charset="0"/>
              </a:rPr>
              <a:t>Actualmente se encuentra un amplio abanico de herramientas y aplicaciones para crear presentaciones en línea, muchas de ellas además son gratuitas. Las funcionalidades de las aplicaciones online no son tantas como los </a:t>
            </a:r>
            <a:r>
              <a:rPr lang="es-EC" sz="2000" dirty="0" err="1">
                <a:latin typeface="Times New Roman" panose="02020603050405020304" pitchFamily="18" charset="0"/>
                <a:cs typeface="Times New Roman" panose="02020603050405020304" pitchFamily="18" charset="0"/>
              </a:rPr>
              <a:t>softwares</a:t>
            </a:r>
            <a:r>
              <a:rPr lang="es-EC" sz="2000" dirty="0">
                <a:latin typeface="Times New Roman" panose="02020603050405020304" pitchFamily="18" charset="0"/>
                <a:cs typeface="Times New Roman" panose="02020603050405020304" pitchFamily="18" charset="0"/>
              </a:rPr>
              <a:t> instalados en los computadores, pero permiten hacer presentaciones profesionales con un buen diseño y que capten la atención del público.</a:t>
            </a: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Entre </a:t>
            </a:r>
            <a:r>
              <a:rPr lang="es-EC" sz="2000" dirty="0">
                <a:latin typeface="Times New Roman" panose="02020603050405020304" pitchFamily="18" charset="0"/>
                <a:cs typeface="Times New Roman" panose="02020603050405020304" pitchFamily="18" charset="0"/>
              </a:rPr>
              <a:t>los programas más conocidos para hacer presentaciones en línea se encuentra </a:t>
            </a:r>
            <a:r>
              <a:rPr lang="es-EC" sz="2000" dirty="0" err="1">
                <a:latin typeface="Times New Roman" panose="02020603050405020304" pitchFamily="18" charset="0"/>
                <a:cs typeface="Times New Roman" panose="02020603050405020304" pitchFamily="18" charset="0"/>
              </a:rPr>
              <a:t>Prezi</a:t>
            </a:r>
            <a:r>
              <a:rPr lang="es-EC" sz="2000" dirty="0">
                <a:latin typeface="Times New Roman" panose="02020603050405020304" pitchFamily="18" charset="0"/>
                <a:cs typeface="Times New Roman" panose="02020603050405020304" pitchFamily="18" charset="0"/>
              </a:rPr>
              <a:t>, Google Drive o </a:t>
            </a:r>
            <a:r>
              <a:rPr lang="es-EC" sz="2000" dirty="0" err="1">
                <a:latin typeface="Times New Roman" panose="02020603050405020304" pitchFamily="18" charset="0"/>
                <a:cs typeface="Times New Roman" panose="02020603050405020304" pitchFamily="18" charset="0"/>
              </a:rPr>
              <a:t>Keynote</a:t>
            </a:r>
            <a:r>
              <a:rPr lang="es-EC" sz="2000" dirty="0">
                <a:latin typeface="Times New Roman" panose="02020603050405020304" pitchFamily="18" charset="0"/>
                <a:cs typeface="Times New Roman" panose="02020603050405020304" pitchFamily="18" charset="0"/>
              </a:rPr>
              <a:t> online, entre otras.</a:t>
            </a:r>
          </a:p>
          <a:p>
            <a:pPr marL="0" indent="0">
              <a:buNone/>
            </a:pPr>
            <a:endParaRPr lang="es-EC" dirty="0"/>
          </a:p>
        </p:txBody>
      </p:sp>
    </p:spTree>
    <p:extLst>
      <p:ext uri="{BB962C8B-B14F-4D97-AF65-F5344CB8AC3E}">
        <p14:creationId xmlns:p14="http://schemas.microsoft.com/office/powerpoint/2010/main" val="3772588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1065" y="191427"/>
            <a:ext cx="7772400" cy="1325563"/>
          </a:xfrm>
        </p:spPr>
        <p:txBody>
          <a:bodyPr>
            <a:noAutofit/>
          </a:bodyPr>
          <a:lstStyle/>
          <a:p>
            <a:r>
              <a:rPr lang="es-EC" sz="3200" b="1" dirty="0"/>
              <a:t>Elaboración de Videos para la ejecución de la actividad y/o proyecto de vinculación </a:t>
            </a:r>
            <a:endParaRPr lang="es-EC" sz="3200" dirty="0"/>
          </a:p>
        </p:txBody>
      </p:sp>
      <p:sp>
        <p:nvSpPr>
          <p:cNvPr id="3" name="Marcador de contenido 2"/>
          <p:cNvSpPr>
            <a:spLocks noGrp="1"/>
          </p:cNvSpPr>
          <p:nvPr>
            <p:ph idx="1"/>
          </p:nvPr>
        </p:nvSpPr>
        <p:spPr>
          <a:xfrm>
            <a:off x="528035" y="1516990"/>
            <a:ext cx="11153104" cy="4948204"/>
          </a:xfrm>
        </p:spPr>
        <p:txBody>
          <a:bodyPr>
            <a:normAutofit/>
          </a:bodyPr>
          <a:lstStyle/>
          <a:p>
            <a:pPr marL="0" indent="0" algn="just">
              <a:lnSpc>
                <a:spcPct val="150000"/>
              </a:lnSpc>
              <a:buNone/>
            </a:pPr>
            <a:r>
              <a:rPr lang="es-EC" sz="2000" dirty="0">
                <a:latin typeface="Times New Roman" panose="02020603050405020304" pitchFamily="18" charset="0"/>
                <a:cs typeface="Times New Roman" panose="02020603050405020304" pitchFamily="18" charset="0"/>
              </a:rPr>
              <a:t>1.- Para la grabación del Video </a:t>
            </a:r>
            <a:r>
              <a:rPr lang="es-EC" sz="2000" dirty="0" smtClean="0">
                <a:latin typeface="Times New Roman" panose="02020603050405020304" pitchFamily="18" charset="0"/>
                <a:cs typeface="Times New Roman" panose="02020603050405020304" pitchFamily="18" charset="0"/>
              </a:rPr>
              <a:t>el escenario debe guardar una relación </a:t>
            </a:r>
            <a:r>
              <a:rPr lang="es-EC" sz="2000" dirty="0">
                <a:latin typeface="Times New Roman" panose="02020603050405020304" pitchFamily="18" charset="0"/>
                <a:cs typeface="Times New Roman" panose="02020603050405020304" pitchFamily="18" charset="0"/>
              </a:rPr>
              <a:t>íntima con el tema de </a:t>
            </a:r>
            <a:r>
              <a:rPr lang="es-EC" sz="2000" dirty="0" smtClean="0">
                <a:latin typeface="Times New Roman" panose="02020603050405020304" pitchFamily="18" charset="0"/>
                <a:cs typeface="Times New Roman" panose="02020603050405020304" pitchFamily="18" charset="0"/>
              </a:rPr>
              <a:t>la conferencia. </a:t>
            </a:r>
            <a:r>
              <a:rPr lang="es-EC" sz="2000" dirty="0">
                <a:latin typeface="Times New Roman" panose="02020603050405020304" pitchFamily="18" charset="0"/>
                <a:cs typeface="Times New Roman" panose="02020603050405020304" pitchFamily="18" charset="0"/>
              </a:rPr>
              <a:t>Puede parecer solo un detalle, pero la identidad visual del proyecto es tan importante como el contenido que se </a:t>
            </a:r>
            <a:r>
              <a:rPr lang="es-EC" sz="2000" dirty="0" smtClean="0">
                <a:latin typeface="Times New Roman" panose="02020603050405020304" pitchFamily="18" charset="0"/>
                <a:cs typeface="Times New Roman" panose="02020603050405020304" pitchFamily="18" charset="0"/>
              </a:rPr>
              <a:t>transmitirá. </a:t>
            </a:r>
            <a:r>
              <a:rPr lang="es-EC" sz="2000" dirty="0">
                <a:latin typeface="Times New Roman" panose="02020603050405020304" pitchFamily="18" charset="0"/>
                <a:cs typeface="Times New Roman" panose="02020603050405020304" pitchFamily="18" charset="0"/>
              </a:rPr>
              <a:t>Cuanto mejor pensado el escenario, más cohesión tendrá la presentación y, consecuentemente, mejor el aprendizaje virtual. </a:t>
            </a: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2.- No </a:t>
            </a:r>
            <a:r>
              <a:rPr lang="es-EC" sz="2000" dirty="0">
                <a:latin typeface="Times New Roman" panose="02020603050405020304" pitchFamily="18" charset="0"/>
                <a:cs typeface="Times New Roman" panose="02020603050405020304" pitchFamily="18" charset="0"/>
              </a:rPr>
              <a:t>basta con tener una buena idea, hay que llevarlo al papel, por lo que, los guiones permiten tener una visión más clara de todo lo que se debe decir durante el vídeo. </a:t>
            </a:r>
            <a:endParaRPr lang="es-EC" sz="20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sz="2000" dirty="0" smtClean="0">
                <a:latin typeface="Times New Roman" panose="02020603050405020304" pitchFamily="18" charset="0"/>
                <a:cs typeface="Times New Roman" panose="02020603050405020304" pitchFamily="18" charset="0"/>
              </a:rPr>
              <a:t>3.- </a:t>
            </a:r>
            <a:r>
              <a:rPr lang="es-EC" sz="2000" dirty="0">
                <a:latin typeface="Times New Roman" panose="02020603050405020304" pitchFamily="18" charset="0"/>
                <a:cs typeface="Times New Roman" panose="02020603050405020304" pitchFamily="18" charset="0"/>
              </a:rPr>
              <a:t>La iluminación es fundamental, por lo que, </a:t>
            </a:r>
            <a:r>
              <a:rPr lang="es-EC" sz="2000" dirty="0" smtClean="0">
                <a:latin typeface="Times New Roman" panose="02020603050405020304" pitchFamily="18" charset="0"/>
                <a:cs typeface="Times New Roman" panose="02020603050405020304" pitchFamily="18" charset="0"/>
              </a:rPr>
              <a:t>es </a:t>
            </a:r>
            <a:r>
              <a:rPr lang="es-EC" sz="2000" dirty="0">
                <a:latin typeface="Times New Roman" panose="02020603050405020304" pitchFamily="18" charset="0"/>
                <a:cs typeface="Times New Roman" panose="02020603050405020304" pitchFamily="18" charset="0"/>
              </a:rPr>
              <a:t>grabar </a:t>
            </a:r>
            <a:r>
              <a:rPr lang="es-EC" sz="2000" dirty="0" smtClean="0">
                <a:latin typeface="Times New Roman" panose="02020603050405020304" pitchFamily="18" charset="0"/>
                <a:cs typeface="Times New Roman" panose="02020603050405020304" pitchFamily="18" charset="0"/>
              </a:rPr>
              <a:t>en </a:t>
            </a:r>
            <a:r>
              <a:rPr lang="es-EC" sz="2000" dirty="0">
                <a:latin typeface="Times New Roman" panose="02020603050405020304" pitchFamily="18" charset="0"/>
                <a:cs typeface="Times New Roman" panose="02020603050405020304" pitchFamily="18" charset="0"/>
              </a:rPr>
              <a:t>un ambiente iluminado para que el vídeo sea visualmente comprensible</a:t>
            </a:r>
            <a:r>
              <a:rPr lang="es-EC" sz="2000" dirty="0" smtClean="0">
                <a:latin typeface="Times New Roman" panose="02020603050405020304" pitchFamily="18" charset="0"/>
                <a:cs typeface="Times New Roman" panose="02020603050405020304" pitchFamily="18" charset="0"/>
              </a:rPr>
              <a:t>.</a:t>
            </a:r>
          </a:p>
          <a:p>
            <a:pPr marL="0" indent="0">
              <a:lnSpc>
                <a:spcPct val="150000"/>
              </a:lnSpc>
              <a:buNone/>
            </a:pP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3323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C" sz="3600" b="1" dirty="0"/>
              <a:t>Elaboración de Videos para la ejecución de la actividad y/o proyecto de vinculación </a:t>
            </a:r>
            <a:endParaRPr lang="es-EC" sz="3600" dirty="0"/>
          </a:p>
        </p:txBody>
      </p:sp>
      <p:sp>
        <p:nvSpPr>
          <p:cNvPr id="3" name="Marcador de contenido 2"/>
          <p:cNvSpPr>
            <a:spLocks noGrp="1"/>
          </p:cNvSpPr>
          <p:nvPr>
            <p:ph idx="1"/>
          </p:nvPr>
        </p:nvSpPr>
        <p:spPr/>
        <p:txBody>
          <a:bodyPr>
            <a:normAutofit fontScale="70000" lnSpcReduction="20000"/>
          </a:bodyPr>
          <a:lstStyle/>
          <a:p>
            <a:pPr marL="0" indent="0" algn="just">
              <a:lnSpc>
                <a:spcPct val="160000"/>
              </a:lnSpc>
              <a:buNone/>
            </a:pPr>
            <a:r>
              <a:rPr lang="es-EC" sz="2600" dirty="0">
                <a:latin typeface="Times New Roman" panose="02020603050405020304" pitchFamily="18" charset="0"/>
                <a:cs typeface="Times New Roman" panose="02020603050405020304" pitchFamily="18" charset="0"/>
              </a:rPr>
              <a:t>4.- Un vídeo producido con una buena iluminación, y un micrófono adecuado para captar el sonido de manera clara son fundamentales.</a:t>
            </a:r>
          </a:p>
          <a:p>
            <a:pPr marL="0" indent="0" algn="just">
              <a:lnSpc>
                <a:spcPct val="160000"/>
              </a:lnSpc>
              <a:buNone/>
            </a:pPr>
            <a:r>
              <a:rPr lang="es-EC" sz="2600" dirty="0" smtClean="0">
                <a:latin typeface="Times New Roman" panose="02020603050405020304" pitchFamily="18" charset="0"/>
                <a:cs typeface="Times New Roman" panose="02020603050405020304" pitchFamily="18" charset="0"/>
              </a:rPr>
              <a:t>5.- </a:t>
            </a:r>
            <a:r>
              <a:rPr lang="es-EC" sz="2600" dirty="0">
                <a:latin typeface="Times New Roman" panose="02020603050405020304" pitchFamily="18" charset="0"/>
                <a:cs typeface="Times New Roman" panose="02020603050405020304" pitchFamily="18" charset="0"/>
              </a:rPr>
              <a:t>Los videos de conferencias más cortos también son un gran </a:t>
            </a:r>
            <a:r>
              <a:rPr lang="es-EC" sz="2600" dirty="0" smtClean="0">
                <a:latin typeface="Times New Roman" panose="02020603050405020304" pitchFamily="18" charset="0"/>
                <a:cs typeface="Times New Roman" panose="02020603050405020304" pitchFamily="18" charset="0"/>
              </a:rPr>
              <a:t>beneficio, </a:t>
            </a:r>
            <a:r>
              <a:rPr lang="es-EC" sz="2600" dirty="0">
                <a:latin typeface="Times New Roman" panose="02020603050405020304" pitchFamily="18" charset="0"/>
                <a:cs typeface="Times New Roman" panose="02020603050405020304" pitchFamily="18" charset="0"/>
              </a:rPr>
              <a:t>ya que, esos videos cortos (</a:t>
            </a:r>
            <a:r>
              <a:rPr lang="es-EC" sz="2600" dirty="0" smtClean="0">
                <a:latin typeface="Times New Roman" panose="02020603050405020304" pitchFamily="18" charset="0"/>
                <a:cs typeface="Times New Roman" panose="02020603050405020304" pitchFamily="18" charset="0"/>
              </a:rPr>
              <a:t>5 minutos</a:t>
            </a:r>
            <a:r>
              <a:rPr lang="es-EC" sz="2600" dirty="0">
                <a:latin typeface="Times New Roman" panose="02020603050405020304" pitchFamily="18" charset="0"/>
                <a:cs typeface="Times New Roman" panose="02020603050405020304" pitchFamily="18" charset="0"/>
              </a:rPr>
              <a:t>) y le resultará más rápido y más fácil grabar, editar y cargar sus videos. Además, que videos de mayor tiempo le resultan al </a:t>
            </a:r>
            <a:r>
              <a:rPr lang="es-EC" sz="2600" dirty="0" smtClean="0">
                <a:latin typeface="Times New Roman" panose="02020603050405020304" pitchFamily="18" charset="0"/>
                <a:cs typeface="Times New Roman" panose="02020603050405020304" pitchFamily="18" charset="0"/>
              </a:rPr>
              <a:t>receptor más cansados, </a:t>
            </a:r>
            <a:r>
              <a:rPr lang="es-EC" sz="2600" dirty="0">
                <a:latin typeface="Times New Roman" panose="02020603050405020304" pitchFamily="18" charset="0"/>
                <a:cs typeface="Times New Roman" panose="02020603050405020304" pitchFamily="18" charset="0"/>
              </a:rPr>
              <a:t>por lo que se aburre o llega a distraerse. Por eso en este tiempo debemos impartir los puntos más relevantes </a:t>
            </a:r>
            <a:r>
              <a:rPr lang="es-EC" sz="2600" dirty="0" smtClean="0">
                <a:latin typeface="Times New Roman" panose="02020603050405020304" pitchFamily="18" charset="0"/>
                <a:cs typeface="Times New Roman" panose="02020603050405020304" pitchFamily="18" charset="0"/>
              </a:rPr>
              <a:t>del taller.</a:t>
            </a:r>
            <a:endParaRPr lang="es-EC" sz="2600" dirty="0">
              <a:latin typeface="Times New Roman" panose="02020603050405020304" pitchFamily="18" charset="0"/>
              <a:cs typeface="Times New Roman" panose="02020603050405020304" pitchFamily="18" charset="0"/>
            </a:endParaRPr>
          </a:p>
          <a:p>
            <a:pPr marL="0" indent="0" algn="just">
              <a:lnSpc>
                <a:spcPct val="160000"/>
              </a:lnSpc>
              <a:buNone/>
            </a:pPr>
            <a:r>
              <a:rPr lang="es-EC" sz="2600" dirty="0">
                <a:latin typeface="Times New Roman" panose="02020603050405020304" pitchFamily="18" charset="0"/>
                <a:cs typeface="Times New Roman" panose="02020603050405020304" pitchFamily="18" charset="0"/>
              </a:rPr>
              <a:t>6</a:t>
            </a:r>
            <a:r>
              <a:rPr lang="es-EC" sz="2600" dirty="0" smtClean="0">
                <a:latin typeface="Times New Roman" panose="02020603050405020304" pitchFamily="18" charset="0"/>
                <a:cs typeface="Times New Roman" panose="02020603050405020304" pitchFamily="18" charset="0"/>
              </a:rPr>
              <a:t>.- </a:t>
            </a:r>
            <a:r>
              <a:rPr lang="es-EC" sz="2600" dirty="0">
                <a:latin typeface="Times New Roman" panose="02020603050405020304" pitchFamily="18" charset="0"/>
                <a:cs typeface="Times New Roman" panose="02020603050405020304" pitchFamily="18" charset="0"/>
              </a:rPr>
              <a:t>Después de haber grabado todo lo que mostrará en su clase virtual llega el momento de editar tus vídeos. Hay varios programas de edición de vídeo completamente gratuitos y la mayoría de ellos son muy intuitivos. Este tipo de herramienta permite que el docente haga algunos cambios en los vídeos, como cortes, añadir elementos, insertar efectos, para hacer del material más profesional e interesante.</a:t>
            </a:r>
          </a:p>
          <a:p>
            <a:pPr marL="0" indent="0">
              <a:buNone/>
            </a:pPr>
            <a:endParaRPr lang="es-EC" dirty="0"/>
          </a:p>
        </p:txBody>
      </p:sp>
    </p:spTree>
    <p:extLst>
      <p:ext uri="{BB962C8B-B14F-4D97-AF65-F5344CB8AC3E}">
        <p14:creationId xmlns:p14="http://schemas.microsoft.com/office/powerpoint/2010/main" val="16489418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a:bodyPr>
          <a:lstStyle/>
          <a:p>
            <a:pPr marL="0" indent="0" algn="ctr">
              <a:buNone/>
            </a:pPr>
            <a:endParaRPr lang="es-EC" sz="5400" b="1" dirty="0" smtClean="0">
              <a:solidFill>
                <a:schemeClr val="accent5">
                  <a:lumMod val="75000"/>
                </a:schemeClr>
              </a:solidFill>
            </a:endParaRPr>
          </a:p>
          <a:p>
            <a:pPr marL="0" indent="0" algn="ctr">
              <a:buNone/>
            </a:pPr>
            <a:endParaRPr lang="es-EC" sz="5400" b="1" dirty="0">
              <a:solidFill>
                <a:schemeClr val="accent5">
                  <a:lumMod val="75000"/>
                </a:schemeClr>
              </a:solidFill>
            </a:endParaRPr>
          </a:p>
          <a:p>
            <a:pPr marL="0" indent="0" algn="ctr">
              <a:buNone/>
            </a:pPr>
            <a:r>
              <a:rPr lang="es-EC" sz="6000" b="1" dirty="0" smtClean="0">
                <a:solidFill>
                  <a:schemeClr val="accent5">
                    <a:lumMod val="75000"/>
                  </a:schemeClr>
                </a:solidFill>
              </a:rPr>
              <a:t>GLOSARIO</a:t>
            </a:r>
            <a:endParaRPr lang="es-EC" sz="6000" b="1" dirty="0">
              <a:solidFill>
                <a:schemeClr val="accent5">
                  <a:lumMod val="75000"/>
                </a:schemeClr>
              </a:solidFill>
            </a:endParaRPr>
          </a:p>
        </p:txBody>
      </p:sp>
    </p:spTree>
    <p:extLst>
      <p:ext uri="{BB962C8B-B14F-4D97-AF65-F5344CB8AC3E}">
        <p14:creationId xmlns:p14="http://schemas.microsoft.com/office/powerpoint/2010/main" val="3664188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600" b="1" dirty="0"/>
              <a:t>PLANIFICACIÓN DE INVESTIGACIÓN DESARROLLO E INNOVACIÓN TECNOLÓGICA</a:t>
            </a:r>
            <a:r>
              <a:rPr lang="es-EC" dirty="0"/>
              <a:t/>
            </a:r>
            <a:br>
              <a:rPr lang="es-EC" dirty="0"/>
            </a:br>
            <a:endParaRPr lang="es-EC" dirty="0"/>
          </a:p>
        </p:txBody>
      </p:sp>
      <p:sp>
        <p:nvSpPr>
          <p:cNvPr id="3" name="Marcador de contenido 2"/>
          <p:cNvSpPr>
            <a:spLocks noGrp="1"/>
          </p:cNvSpPr>
          <p:nvPr>
            <p:ph idx="1"/>
          </p:nvPr>
        </p:nvSpPr>
        <p:spPr/>
        <p:txBody>
          <a:bodyPr/>
          <a:lstStyle/>
          <a:p>
            <a:pPr marL="0" indent="0" algn="just">
              <a:lnSpc>
                <a:spcPct val="150000"/>
              </a:lnSpc>
              <a:buNone/>
            </a:pPr>
            <a:r>
              <a:rPr lang="es-ES" sz="2400" dirty="0" smtClean="0">
                <a:latin typeface="Times New Roman" panose="02020603050405020304" pitchFamily="18" charset="0"/>
                <a:cs typeface="Times New Roman" panose="02020603050405020304" pitchFamily="18" charset="0"/>
              </a:rPr>
              <a:t>En base al artículo 55 del reglamento de investigación del Instituto Superior Tecnológico Japón, </a:t>
            </a:r>
            <a:r>
              <a:rPr lang="es-ES" sz="2400" dirty="0">
                <a:latin typeface="Times New Roman" panose="02020603050405020304" pitchFamily="18" charset="0"/>
                <a:cs typeface="Times New Roman" panose="02020603050405020304" pitchFamily="18" charset="0"/>
              </a:rPr>
              <a:t>l</a:t>
            </a:r>
            <a:r>
              <a:rPr lang="es-ES" sz="2400" dirty="0" smtClean="0">
                <a:latin typeface="Times New Roman" panose="02020603050405020304" pitchFamily="18" charset="0"/>
                <a:cs typeface="Times New Roman" panose="02020603050405020304" pitchFamily="18" charset="0"/>
              </a:rPr>
              <a:t>a </a:t>
            </a:r>
            <a:r>
              <a:rPr lang="es-ES" sz="2400" dirty="0">
                <a:latin typeface="Times New Roman" panose="02020603050405020304" pitchFamily="18" charset="0"/>
                <a:cs typeface="Times New Roman" panose="02020603050405020304" pitchFamily="18" charset="0"/>
              </a:rPr>
              <a:t>Planificación de Investigación Desarrollo e Innovación tiene como objetivo promover, el desarrollo, la consolidación y la proyección de la investigación producida en el Instituto Superior Tecnológico Japón, para la generación de la ciencia, el arte, la cultura, la tecnología e innovación; y para la solución de los problemas que permitan transformar nuestra Sociedad, Local, Regional, Nacional e Internacional.</a:t>
            </a:r>
            <a:endParaRPr lang="es-EC" sz="2400"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8488704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8186" y="230064"/>
            <a:ext cx="7772400" cy="1325563"/>
          </a:xfrm>
        </p:spPr>
        <p:txBody>
          <a:bodyPr/>
          <a:lstStyle/>
          <a:p>
            <a:pPr marL="0" indent="0"/>
            <a:r>
              <a:rPr lang="es-EC" b="1" dirty="0">
                <a:solidFill>
                  <a:schemeClr val="accent5">
                    <a:lumMod val="75000"/>
                  </a:schemeClr>
                </a:solidFill>
              </a:rPr>
              <a:t>GLOSARIO</a:t>
            </a:r>
          </a:p>
        </p:txBody>
      </p:sp>
      <p:sp>
        <p:nvSpPr>
          <p:cNvPr id="3" name="Marcador de contenido 2"/>
          <p:cNvSpPr>
            <a:spLocks noGrp="1"/>
          </p:cNvSpPr>
          <p:nvPr>
            <p:ph idx="1"/>
          </p:nvPr>
        </p:nvSpPr>
        <p:spPr>
          <a:xfrm>
            <a:off x="618186" y="1339403"/>
            <a:ext cx="10735614" cy="4837560"/>
          </a:xfrm>
        </p:spPr>
        <p:txBody>
          <a:bodyPr>
            <a:normAutofit fontScale="85000" lnSpcReduction="20000"/>
          </a:bodyPr>
          <a:lstStyle/>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Actividad de vinculación.- </a:t>
            </a:r>
            <a:r>
              <a:rPr lang="es-EC" sz="2400" dirty="0" smtClean="0">
                <a:latin typeface="Times New Roman" panose="02020603050405020304" pitchFamily="18" charset="0"/>
                <a:cs typeface="Times New Roman" panose="02020603050405020304" pitchFamily="18" charset="0"/>
              </a:rPr>
              <a:t>Acción coordinada y controlada con un objetivo específico.</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Programa de Vinculación.- </a:t>
            </a:r>
            <a:r>
              <a:rPr lang="es-EC" sz="2400" dirty="0" smtClean="0">
                <a:latin typeface="Times New Roman" panose="02020603050405020304" pitchFamily="18" charset="0"/>
                <a:cs typeface="Times New Roman" panose="02020603050405020304" pitchFamily="18" charset="0"/>
              </a:rPr>
              <a:t>Son iniciativas a largo plazo creadas con el propósito de atender necesidades permanentes o recurrentes del medio externo. Los programas pueden incluir actividades que se realizan en forma continua.</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Proyecto de vinculación.- </a:t>
            </a:r>
            <a:r>
              <a:rPr lang="es-EC" sz="2400" dirty="0" smtClean="0">
                <a:latin typeface="Times New Roman" panose="02020603050405020304" pitchFamily="18" charset="0"/>
                <a:cs typeface="Times New Roman" panose="02020603050405020304" pitchFamily="18" charset="0"/>
              </a:rPr>
              <a:t>Lugar de intervención en un tiempo limitado, donde se han establecido objetivos y resultados para cambiar una problemática detectada a partir de una investigación.</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Beneficiarios directos.- </a:t>
            </a:r>
            <a:r>
              <a:rPr lang="es-EC" sz="2400" dirty="0" smtClean="0">
                <a:latin typeface="Times New Roman" panose="02020603050405020304" pitchFamily="18" charset="0"/>
                <a:cs typeface="Times New Roman" panose="02020603050405020304" pitchFamily="18" charset="0"/>
              </a:rPr>
              <a:t>son aquellas personas sobre las cuales se levanta el diagnóstico inicial del proyecto y se establece la línea base y sobre las que tendrá impacto directo la ejecución del proyecto.</a:t>
            </a:r>
          </a:p>
          <a:p>
            <a:pPr marL="0" indent="0" algn="just">
              <a:lnSpc>
                <a:spcPct val="150000"/>
              </a:lnSpc>
              <a:buNone/>
            </a:pPr>
            <a:r>
              <a:rPr lang="es-EC" sz="2400" b="1" dirty="0" smtClean="0">
                <a:latin typeface="Times New Roman" panose="02020603050405020304" pitchFamily="18" charset="0"/>
                <a:cs typeface="Times New Roman" panose="02020603050405020304" pitchFamily="18" charset="0"/>
              </a:rPr>
              <a:t>Beneficiarios indirectos.- </a:t>
            </a:r>
            <a:r>
              <a:rPr lang="es-EC" sz="2400" dirty="0" smtClean="0">
                <a:latin typeface="Times New Roman" panose="02020603050405020304" pitchFamily="18" charset="0"/>
                <a:cs typeface="Times New Roman" panose="02020603050405020304" pitchFamily="18" charset="0"/>
              </a:rPr>
              <a:t>son aquellas personas que se encuentran en la zona de influencia del proyecto sin estar involucrados directamente en el proyecto.</a:t>
            </a:r>
          </a:p>
          <a:p>
            <a:pPr marL="0" indent="0">
              <a:buNone/>
            </a:pPr>
            <a:endParaRPr lang="es-EC" dirty="0" smtClean="0"/>
          </a:p>
          <a:p>
            <a:pPr marL="0" indent="0">
              <a:buNone/>
            </a:pPr>
            <a:endParaRPr lang="es-EC" dirty="0" smtClean="0"/>
          </a:p>
        </p:txBody>
      </p:sp>
    </p:spTree>
    <p:extLst>
      <p:ext uri="{BB962C8B-B14F-4D97-AF65-F5344CB8AC3E}">
        <p14:creationId xmlns:p14="http://schemas.microsoft.com/office/powerpoint/2010/main" val="14498219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solidFill>
                  <a:schemeClr val="accent5">
                    <a:lumMod val="75000"/>
                  </a:schemeClr>
                </a:solidFill>
              </a:rPr>
              <a:t>GLOSARIO</a:t>
            </a:r>
            <a:endParaRPr lang="es-EC" dirty="0"/>
          </a:p>
        </p:txBody>
      </p:sp>
      <p:sp>
        <p:nvSpPr>
          <p:cNvPr id="3" name="Marcador de contenido 2"/>
          <p:cNvSpPr>
            <a:spLocks noGrp="1"/>
          </p:cNvSpPr>
          <p:nvPr>
            <p:ph idx="1"/>
          </p:nvPr>
        </p:nvSpPr>
        <p:spPr>
          <a:xfrm>
            <a:off x="838200" y="1477896"/>
            <a:ext cx="10515600" cy="4351338"/>
          </a:xfrm>
        </p:spPr>
        <p:txBody>
          <a:bodyPr>
            <a:noAutofit/>
          </a:bodyPr>
          <a:lstStyle/>
          <a:p>
            <a:pPr marL="0" indent="0" algn="just">
              <a:lnSpc>
                <a:spcPct val="150000"/>
              </a:lnSpc>
              <a:buNone/>
            </a:pPr>
            <a:r>
              <a:rPr lang="es-EC" sz="1800" b="1" dirty="0" smtClean="0">
                <a:latin typeface="Times New Roman" panose="02020603050405020304" pitchFamily="18" charset="0"/>
                <a:cs typeface="Times New Roman" panose="02020603050405020304" pitchFamily="18" charset="0"/>
              </a:rPr>
              <a:t>Dominios académicos.- </a:t>
            </a:r>
            <a:r>
              <a:rPr lang="es-EC" sz="1800" dirty="0" smtClean="0">
                <a:latin typeface="Times New Roman" panose="02020603050405020304" pitchFamily="18" charset="0"/>
                <a:cs typeface="Times New Roman" panose="02020603050405020304" pitchFamily="18" charset="0"/>
              </a:rPr>
              <a:t>Son </a:t>
            </a:r>
            <a:r>
              <a:rPr lang="es-ES" sz="1800" dirty="0" smtClean="0">
                <a:latin typeface="Times New Roman" panose="02020603050405020304" pitchFamily="18" charset="0"/>
                <a:cs typeface="Times New Roman" panose="02020603050405020304" pitchFamily="18" charset="0"/>
              </a:rPr>
              <a:t>la </a:t>
            </a:r>
            <a:r>
              <a:rPr lang="es-ES" sz="1800" dirty="0">
                <a:latin typeface="Times New Roman" panose="02020603050405020304" pitchFamily="18" charset="0"/>
                <a:cs typeface="Times New Roman" panose="02020603050405020304" pitchFamily="18" charset="0"/>
              </a:rPr>
              <a:t>forma de organizar los conocimientos que posibilita la articulación de la planificación estratégica institucional con la prospectiva en investigación, formación y vinculación con la sociedad. Se caracterizan por las múltiples dimensiones de la realidad, ya que superan las fronteras disciplinares y por la incorporación del valor social al conocimiento.</a:t>
            </a:r>
            <a:endParaRPr lang="es-EC" sz="1800" b="1"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EC" sz="1800" b="1" dirty="0" smtClean="0">
                <a:latin typeface="Times New Roman" panose="02020603050405020304" pitchFamily="18" charset="0"/>
                <a:cs typeface="Times New Roman" panose="02020603050405020304" pitchFamily="18" charset="0"/>
              </a:rPr>
              <a:t>Líneas de investigación.- </a:t>
            </a:r>
            <a:r>
              <a:rPr lang="es-EC" sz="1800" dirty="0">
                <a:latin typeface="Times New Roman" panose="02020603050405020304" pitchFamily="18" charset="0"/>
                <a:cs typeface="Times New Roman" panose="02020603050405020304" pitchFamily="18" charset="0"/>
              </a:rPr>
              <a:t>están construidas desde la perspectiva de </a:t>
            </a:r>
            <a:r>
              <a:rPr lang="es-ES" sz="1800" dirty="0">
                <a:latin typeface="Times New Roman" panose="02020603050405020304" pitchFamily="18" charset="0"/>
                <a:cs typeface="Times New Roman" panose="02020603050405020304" pitchFamily="18" charset="0"/>
              </a:rPr>
              <a:t>ser un enfoque que abarca conocimientos, inquietudes, prácticas y perspectivas de análisis que permitan el desarrollo de proyectos y productos construidos de manera sistemática alrededor de un tema de estudio., por lo que, a través de una misma línea se pueden construir varios productos como proyectos de desarrollo que en nuestro caso son producciones técnicas, o proyectos de vinculación. </a:t>
            </a:r>
            <a:endParaRPr lang="es-EC"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3779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solidFill>
                  <a:schemeClr val="accent5">
                    <a:lumMod val="75000"/>
                  </a:schemeClr>
                </a:solidFill>
              </a:rPr>
              <a:t>GLOSARIO</a:t>
            </a:r>
            <a:endParaRPr lang="es-EC" dirty="0"/>
          </a:p>
        </p:txBody>
      </p:sp>
      <p:sp>
        <p:nvSpPr>
          <p:cNvPr id="3" name="Marcador de contenido 2"/>
          <p:cNvSpPr>
            <a:spLocks noGrp="1"/>
          </p:cNvSpPr>
          <p:nvPr>
            <p:ph idx="1"/>
          </p:nvPr>
        </p:nvSpPr>
        <p:spPr/>
        <p:txBody>
          <a:bodyPr>
            <a:normAutofit/>
          </a:bodyPr>
          <a:lstStyle/>
          <a:p>
            <a:pPr marL="0" indent="0" algn="just">
              <a:lnSpc>
                <a:spcPct val="150000"/>
              </a:lnSpc>
              <a:buNone/>
            </a:pPr>
            <a:r>
              <a:rPr lang="es-EC" sz="2400" b="1" dirty="0">
                <a:latin typeface="Times New Roman" panose="02020603050405020304" pitchFamily="18" charset="0"/>
                <a:cs typeface="Times New Roman" panose="02020603050405020304" pitchFamily="18" charset="0"/>
              </a:rPr>
              <a:t>N</a:t>
            </a:r>
            <a:r>
              <a:rPr lang="es-EC" sz="2400" b="1" dirty="0" smtClean="0">
                <a:latin typeface="Times New Roman" panose="02020603050405020304" pitchFamily="18" charset="0"/>
                <a:cs typeface="Times New Roman" panose="02020603050405020304" pitchFamily="18" charset="0"/>
              </a:rPr>
              <a:t>odos </a:t>
            </a:r>
            <a:r>
              <a:rPr lang="es-EC" sz="2400" b="1" dirty="0" err="1" smtClean="0">
                <a:latin typeface="Times New Roman" panose="02020603050405020304" pitchFamily="18" charset="0"/>
                <a:cs typeface="Times New Roman" panose="02020603050405020304" pitchFamily="18" charset="0"/>
              </a:rPr>
              <a:t>problematizadores</a:t>
            </a:r>
            <a:r>
              <a:rPr lang="es-EC" sz="2400" b="1" dirty="0" smtClean="0">
                <a:latin typeface="Times New Roman" panose="02020603050405020304" pitchFamily="18" charset="0"/>
                <a:cs typeface="Times New Roman" panose="02020603050405020304" pitchFamily="18" charset="0"/>
              </a:rPr>
              <a:t>.- </a:t>
            </a:r>
            <a:r>
              <a:rPr lang="es-EC" sz="2400" dirty="0">
                <a:latin typeface="Times New Roman" panose="02020603050405020304" pitchFamily="18" charset="0"/>
                <a:cs typeface="Times New Roman" panose="02020603050405020304" pitchFamily="18" charset="0"/>
              </a:rPr>
              <a:t>son conjuntos articulados de competencias, saberes y estrategias en torno a problemas generales y actividades relacionadas con un determinado quehacer en la vida social, el ámbito laboral y el entorno profesional, donde se interroga continuamente la realidad para articular </a:t>
            </a:r>
            <a:r>
              <a:rPr lang="es-EC" sz="1600" dirty="0">
                <a:latin typeface="Times New Roman" panose="02020603050405020304" pitchFamily="18" charset="0"/>
                <a:cs typeface="Times New Roman" panose="02020603050405020304" pitchFamily="18" charset="0"/>
              </a:rPr>
              <a:t>desde</a:t>
            </a:r>
            <a:r>
              <a:rPr lang="es-EC" sz="2400" dirty="0">
                <a:latin typeface="Times New Roman" panose="02020603050405020304" pitchFamily="18" charset="0"/>
                <a:cs typeface="Times New Roman" panose="02020603050405020304" pitchFamily="18" charset="0"/>
              </a:rPr>
              <a:t> tal interrogación el procesos formativo. </a:t>
            </a:r>
          </a:p>
        </p:txBody>
      </p:sp>
    </p:spTree>
    <p:extLst>
      <p:ext uri="{BB962C8B-B14F-4D97-AF65-F5344CB8AC3E}">
        <p14:creationId xmlns:p14="http://schemas.microsoft.com/office/powerpoint/2010/main" val="12047342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4316</TotalTime>
  <Words>6623</Words>
  <Application>Microsoft Office PowerPoint</Application>
  <PresentationFormat>Panorámica</PresentationFormat>
  <Paragraphs>504</Paragraphs>
  <Slides>92</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92</vt:i4>
      </vt:variant>
    </vt:vector>
  </HeadingPairs>
  <TitlesOfParts>
    <vt:vector size="99" baseType="lpstr">
      <vt:lpstr>Arial</vt:lpstr>
      <vt:lpstr>Calibri</vt:lpstr>
      <vt:lpstr>Calibri Light</vt:lpstr>
      <vt:lpstr>Shonar Bangla</vt:lpstr>
      <vt:lpstr>Times New Roman</vt:lpstr>
      <vt:lpstr>Tema de Office</vt:lpstr>
      <vt:lpstr>Documento</vt:lpstr>
      <vt:lpstr>Presentación de PowerPoint</vt:lpstr>
      <vt:lpstr>MANUAL PARA LA ELABORACIÓN DE ACTIVIDADES Y PROYECTOS DE VINCULACIÓN</vt:lpstr>
      <vt:lpstr>Presentación de PowerPoint</vt:lpstr>
      <vt:lpstr>Programas de Vinculación que cuenta en Instituto Superior Tecnológico Japón</vt:lpstr>
      <vt:lpstr>Programas de Vinculación de la Carrera de Parvularia y Educación Inclusiva</vt:lpstr>
      <vt:lpstr>Programa de Vinculación de la Carrera de Desarrollo de Software</vt:lpstr>
      <vt:lpstr>Programa de Vinculación de la Carrera de Gastronomía </vt:lpstr>
      <vt:lpstr>PROGRAMA DE VINCULACIÓN MULTICARRERA ADMINISTRACIÓN, MECÁNICA AUTOMOTRIZ, ESTÉTICA INTEGRAL, GASTRONOMÍA, DESARROLLO DE SOFTWARE, TURISMO</vt:lpstr>
      <vt:lpstr>PLANIFICACIÓN DE INVESTIGACIÓN DESARROLLO E INNOVACIÓN TECNOLÓGICA </vt:lpstr>
      <vt:lpstr>PLANIFICACIÓN DE INVESTIGACIÓN DESARROLLO E INNOVACIÓN TECNOLÓGICA </vt:lpstr>
      <vt:lpstr>PLANIFICACIÓN DE INVESTIGACIÓN DESARROLLO E INNOVACIÓN TECNOLÓGICA </vt:lpstr>
      <vt:lpstr>Elaboración de las Líneas de Investigación del Instituto Superior Tecnológico Japón</vt:lpstr>
      <vt:lpstr>Área: Administrativa </vt:lpstr>
      <vt:lpstr>Área: Administrativa</vt:lpstr>
      <vt:lpstr>Área: Nutrición </vt:lpstr>
      <vt:lpstr>Área: Educación  </vt:lpstr>
      <vt:lpstr>Área: Alimentación </vt:lpstr>
      <vt:lpstr>Área: Estética Integral </vt:lpstr>
      <vt:lpstr>Área: Tecnología</vt:lpstr>
      <vt:lpstr>Área: Automotriz y Seguridad </vt:lpstr>
      <vt:lpstr>METODOLOGÍA PARA REALIZAR ACTIVIDADES O PROYECTOS DE VINCULACIÓN</vt:lpstr>
      <vt:lpstr>METODOLOGÍA PARA REALIZAR ACTIVIDADES DE VINCULACIÓN</vt:lpstr>
      <vt:lpstr>METODOLOGÍA PARA REALIZAR ACTIVIDADES DE VINCULACIÓN</vt:lpstr>
      <vt:lpstr>METODOLOGÍA PARA REALIZAR ACTIVIDADES DE VINCULACIÓN</vt:lpstr>
      <vt:lpstr>METODOLOGÍA PARA REALIZAR PROYECTOS DE VINCULACIÓN</vt:lpstr>
      <vt:lpstr>METODOLOGÍA PARA REALIZAR PROYECTOS DE VINCULACIÓN</vt:lpstr>
      <vt:lpstr>EJECUCIÓN DE ACTIVIDADES Y PROYECTOS DE VINCULACIÓN</vt:lpstr>
      <vt:lpstr>EJECUCIÓN DE ACTIVIDADES Y PROYECTOS DE VINCULACIÓN</vt:lpstr>
      <vt:lpstr>EJECUCIÓN DE ACTIVIDADES Y PROYECTOS DE VINCULACIÓN</vt:lpstr>
      <vt:lpstr>MATRIZ DE PLANIFICACIÓN DE EJECUCIÓN Y SEGUIMIENTO DE PRODUCCIONES TÉCNICAS, ACTIVIDADES Y PROYECTOS DE VINCULACIÓN</vt:lpstr>
      <vt:lpstr>Presentación de PowerPoint</vt:lpstr>
      <vt:lpstr>Presentación de PowerPoint</vt:lpstr>
      <vt:lpstr>Carta compromiso. </vt:lpstr>
      <vt:lpstr>Solicitud de ingreso a vinculación. </vt:lpstr>
      <vt:lpstr>Oficio de la institución receptora solicitando la vinculación </vt:lpstr>
      <vt:lpstr> </vt:lpstr>
      <vt:lpstr>Estructura de la Propuesta de la Actividad de Vinculación </vt:lpstr>
      <vt:lpstr>Estructura de la Propuesta de la Actividad de Vinculación </vt:lpstr>
      <vt:lpstr>Estructura de la Propuesta de la Actividad de Vinculación </vt:lpstr>
      <vt:lpstr>Estructura de la Propuesta de la Actividad de Vinculación </vt:lpstr>
      <vt:lpstr>Estructura de la Propuesta de la Actividad de Vinculación </vt:lpstr>
      <vt:lpstr>Estructura de la Propuesta de la Actividad de Vinculación </vt:lpstr>
      <vt:lpstr>Estructura de la Propuesta de la Actividad de Vinculación </vt:lpstr>
      <vt:lpstr>Estructura del Informe de la Actividad de vinculación</vt:lpstr>
      <vt:lpstr>Estructura del Informe de la Actividad de vinculación</vt:lpstr>
      <vt:lpstr>Estructura del Informe de la Actividad de vinculación</vt:lpstr>
      <vt:lpstr>Estructura del Informe de la Actividad de vinculación</vt:lpstr>
      <vt:lpstr>Actas de reuniones entre estudiantes, tutores docentes, autoridades donde se va ejecutar el proyecto. </vt:lpstr>
      <vt:lpstr>Certificados. </vt:lpstr>
      <vt:lpstr>Listado de participantes con firmas de respaldo </vt:lpstr>
      <vt:lpstr>Si es un taller o charla incluir las presentaciones utilizadas. </vt:lpstr>
      <vt:lpstr>Presentación de PowerPoint</vt:lpstr>
      <vt:lpstr>Presentación de PowerPoint</vt:lpstr>
      <vt:lpstr>Carta compromiso. </vt:lpstr>
      <vt:lpstr>Solicitud de ingreso a vinculación. </vt:lpstr>
      <vt:lpstr>Oficio de la institución receptora aceptando la vinculación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Estructura del Informe Fase de Cumplimiento.</vt:lpstr>
      <vt:lpstr>Estructura del Informe Fase de Cumplimiento.</vt:lpstr>
      <vt:lpstr>Estructura del Informe Fase de Cumplimiento.</vt:lpstr>
      <vt:lpstr>Estructura del Informe Fase de Cumplimiento.</vt:lpstr>
      <vt:lpstr>Estructura del Informe Fase de Cumplimiento.</vt:lpstr>
      <vt:lpstr>Estructura del Informe Fase de Cumplimiento.</vt:lpstr>
      <vt:lpstr>Presentación de PowerPoint</vt:lpstr>
      <vt:lpstr>Estructura del Informe Final.</vt:lpstr>
      <vt:lpstr>Estructura del Informe Final.</vt:lpstr>
      <vt:lpstr>Estructura del Informe Final.</vt:lpstr>
      <vt:lpstr>Estructura del Informe Final.</vt:lpstr>
      <vt:lpstr>Estructura del Informe Final.</vt:lpstr>
      <vt:lpstr>Estructura del Informe Final.</vt:lpstr>
      <vt:lpstr>Presentación de PowerPoint</vt:lpstr>
      <vt:lpstr>Lineamientos Generales para la ejecución de actividades y proyectos de vinculación en la modalidad online</vt:lpstr>
      <vt:lpstr>Ejecución de Actividades y Proyectos de Vinculación en la Modalidad Online</vt:lpstr>
      <vt:lpstr>Elaboración de actividades de vinculación </vt:lpstr>
      <vt:lpstr>Elaboración de Videos para la ejecución de la actividad y/o proyecto de vinculación </vt:lpstr>
      <vt:lpstr>Elaboración de Videos para la ejecución de la actividad y/o proyecto de vinculación </vt:lpstr>
      <vt:lpstr>Elaboración de Videos para la ejecución de la actividad y/o proyecto de vinculación </vt:lpstr>
      <vt:lpstr>Elaboración de Videos para la ejecución de la actividad y/o proyecto de vinculación </vt:lpstr>
      <vt:lpstr>Elaboración de Videos para la ejecución de la actividad y/o proyecto de vinculación </vt:lpstr>
      <vt:lpstr>Presentación de PowerPoint</vt:lpstr>
      <vt:lpstr>GLOSARIO</vt:lpstr>
      <vt:lpstr>GLOSARIO</vt:lpstr>
      <vt:lpstr>GLOSARIO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lucia</dc:creator>
  <cp:lastModifiedBy>Sony</cp:lastModifiedBy>
  <cp:revision>175</cp:revision>
  <dcterms:created xsi:type="dcterms:W3CDTF">2020-02-10T13:54:47Z</dcterms:created>
  <dcterms:modified xsi:type="dcterms:W3CDTF">2020-05-01T19:36:50Z</dcterms:modified>
</cp:coreProperties>
</file>