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61" r:id="rId3"/>
    <p:sldId id="387" r:id="rId4"/>
    <p:sldId id="386" r:id="rId5"/>
    <p:sldId id="411" r:id="rId6"/>
    <p:sldId id="471" r:id="rId7"/>
    <p:sldId id="472" r:id="rId8"/>
    <p:sldId id="392" r:id="rId9"/>
    <p:sldId id="470" r:id="rId10"/>
    <p:sldId id="390" r:id="rId11"/>
    <p:sldId id="389" r:id="rId12"/>
    <p:sldId id="388" r:id="rId13"/>
    <p:sldId id="412" r:id="rId14"/>
    <p:sldId id="413" r:id="rId15"/>
    <p:sldId id="414" r:id="rId16"/>
    <p:sldId id="415" r:id="rId17"/>
    <p:sldId id="416" r:id="rId18"/>
    <p:sldId id="417" r:id="rId19"/>
    <p:sldId id="418" r:id="rId20"/>
    <p:sldId id="419" r:id="rId21"/>
    <p:sldId id="420" r:id="rId22"/>
    <p:sldId id="473" r:id="rId23"/>
    <p:sldId id="476" r:id="rId24"/>
    <p:sldId id="477" r:id="rId25"/>
    <p:sldId id="486" r:id="rId26"/>
    <p:sldId id="487" r:id="rId27"/>
    <p:sldId id="488" r:id="rId28"/>
    <p:sldId id="398" r:id="rId29"/>
    <p:sldId id="385" r:id="rId30"/>
    <p:sldId id="478" r:id="rId31"/>
    <p:sldId id="400" r:id="rId32"/>
    <p:sldId id="401" r:id="rId33"/>
    <p:sldId id="402" r:id="rId34"/>
    <p:sldId id="403" r:id="rId35"/>
    <p:sldId id="422" r:id="rId36"/>
    <p:sldId id="423" r:id="rId37"/>
    <p:sldId id="424" r:id="rId38"/>
    <p:sldId id="425" r:id="rId39"/>
    <p:sldId id="479" r:id="rId40"/>
    <p:sldId id="480" r:id="rId41"/>
    <p:sldId id="482" r:id="rId42"/>
    <p:sldId id="481" r:id="rId43"/>
    <p:sldId id="483" r:id="rId44"/>
    <p:sldId id="484" r:id="rId45"/>
    <p:sldId id="485" r:id="rId46"/>
    <p:sldId id="431" r:id="rId47"/>
    <p:sldId id="432" r:id="rId48"/>
    <p:sldId id="433" r:id="rId49"/>
    <p:sldId id="434" r:id="rId50"/>
    <p:sldId id="453" r:id="rId51"/>
    <p:sldId id="450" r:id="rId52"/>
    <p:sldId id="451" r:id="rId53"/>
    <p:sldId id="452" r:id="rId54"/>
    <p:sldId id="454" r:id="rId55"/>
    <p:sldId id="455" r:id="rId56"/>
    <p:sldId id="456" r:id="rId57"/>
    <p:sldId id="459" r:id="rId58"/>
    <p:sldId id="457" r:id="rId59"/>
    <p:sldId id="458" r:id="rId60"/>
    <p:sldId id="460" r:id="rId61"/>
    <p:sldId id="461" r:id="rId62"/>
    <p:sldId id="462" r:id="rId63"/>
    <p:sldId id="467" r:id="rId64"/>
    <p:sldId id="463" r:id="rId65"/>
    <p:sldId id="464" r:id="rId66"/>
    <p:sldId id="465" r:id="rId67"/>
    <p:sldId id="468" r:id="rId68"/>
    <p:sldId id="466" r:id="rId69"/>
    <p:sldId id="469" r:id="rId7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CB3DC-9F7C-4EFD-AA33-9E4CA4A1626E}" type="datetimeFigureOut">
              <a:rPr lang="es-EC" smtClean="0"/>
              <a:t>01/05/2020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0E8B5-DF24-4B5B-850E-43CBA796F3E9}" type="slidenum">
              <a:rPr lang="es-EC" smtClean="0"/>
              <a:t>‹Nº›</a:t>
            </a:fld>
            <a:endParaRPr lang="es-EC"/>
          </a:p>
        </p:txBody>
      </p:sp>
    </p:spTree>
    <p:extLst>
      <p:ext uri="{BB962C8B-B14F-4D97-AF65-F5344CB8AC3E}">
        <p14:creationId xmlns:p14="http://schemas.microsoft.com/office/powerpoint/2010/main" val="385884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Tree>
    <p:extLst>
      <p:ext uri="{BB962C8B-B14F-4D97-AF65-F5344CB8AC3E}">
        <p14:creationId xmlns:p14="http://schemas.microsoft.com/office/powerpoint/2010/main" val="17189125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
        <p:nvSpPr>
          <p:cNvPr id="7" name="Rectángulo 6"/>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2539535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Tree>
    <p:extLst>
      <p:ext uri="{BB962C8B-B14F-4D97-AF65-F5344CB8AC3E}">
        <p14:creationId xmlns:p14="http://schemas.microsoft.com/office/powerpoint/2010/main" val="299717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410368"/>
            <a:ext cx="7772400" cy="1325563"/>
          </a:xfrm>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
        <p:nvSpPr>
          <p:cNvPr id="8" name="Rectángulo 7"/>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40800" y="702238"/>
            <a:ext cx="2603500" cy="632851"/>
          </a:xfrm>
          <a:prstGeom prst="rect">
            <a:avLst/>
          </a:prstGeom>
        </p:spPr>
      </p:pic>
    </p:spTree>
    <p:extLst>
      <p:ext uri="{BB962C8B-B14F-4D97-AF65-F5344CB8AC3E}">
        <p14:creationId xmlns:p14="http://schemas.microsoft.com/office/powerpoint/2010/main" val="22497694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8" name="Rectángulo 7"/>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754884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2984500" y="365125"/>
            <a:ext cx="8369300" cy="1325563"/>
          </a:xfrm>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9" name="Rectángulo 8"/>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tángulo 9"/>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41065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870200" y="365125"/>
            <a:ext cx="8485188"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4774BE79-6232-4255-B850-AD09233B4D45}" type="datetimeFigureOut">
              <a:rPr lang="es-EC" smtClean="0"/>
              <a:t>01/05/2020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91638689-662F-4027-9E6E-41A21F51C768}" type="slidenum">
              <a:rPr lang="es-EC" smtClean="0"/>
              <a:t>‹Nº›</a:t>
            </a:fld>
            <a:endParaRPr lang="es-EC"/>
          </a:p>
        </p:txBody>
      </p:sp>
      <p:pic>
        <p:nvPicPr>
          <p:cNvPr id="10" name="Imagen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11" name="Rectángulo 10"/>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Rectángulo 11"/>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885056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4774BE79-6232-4255-B850-AD09233B4D45}" type="datetimeFigureOut">
              <a:rPr lang="es-EC" smtClean="0"/>
              <a:t>01/05/2020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91638689-662F-4027-9E6E-41A21F51C768}" type="slidenum">
              <a:rPr lang="es-EC" smtClean="0"/>
              <a:t>‹Nº›</a:t>
            </a:fld>
            <a:endParaRPr lang="es-EC"/>
          </a:p>
        </p:txBody>
      </p:sp>
      <p:sp>
        <p:nvSpPr>
          <p:cNvPr id="6" name="Rectángulo 5"/>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Rectángulo 6"/>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5796278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774BE79-6232-4255-B850-AD09233B4D45}" type="datetimeFigureOut">
              <a:rPr lang="es-EC" smtClean="0"/>
              <a:t>01/05/2020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91638689-662F-4027-9E6E-41A21F51C768}" type="slidenum">
              <a:rPr lang="es-EC" smtClean="0"/>
              <a:t>‹Nº›</a:t>
            </a:fld>
            <a:endParaRPr lang="es-EC"/>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6" name="Rectángulo 5"/>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Rectángulo 6"/>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6961797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9" name="Rectángulo 8"/>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tángulo 9"/>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64574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Tree>
    <p:extLst>
      <p:ext uri="{BB962C8B-B14F-4D97-AF65-F5344CB8AC3E}">
        <p14:creationId xmlns:p14="http://schemas.microsoft.com/office/powerpoint/2010/main" val="16235878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4BE79-6232-4255-B850-AD09233B4D45}" type="datetimeFigureOut">
              <a:rPr lang="es-EC" smtClean="0"/>
              <a:t>01/05/2020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38689-662F-4027-9E6E-41A21F51C768}" type="slidenum">
              <a:rPr lang="es-EC" smtClean="0"/>
              <a:t>‹Nº›</a:t>
            </a:fld>
            <a:endParaRPr lang="es-EC"/>
          </a:p>
        </p:txBody>
      </p:sp>
      <p:sp>
        <p:nvSpPr>
          <p:cNvPr id="7" name="Rectángulo 6"/>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628258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2265914"/>
            <a:ext cx="7023100" cy="1707154"/>
          </a:xfrm>
          <a:prstGeom prst="rect">
            <a:avLst/>
          </a:prstGeom>
        </p:spPr>
      </p:pic>
    </p:spTree>
    <p:extLst>
      <p:ext uri="{BB962C8B-B14F-4D97-AF65-F5344CB8AC3E}">
        <p14:creationId xmlns:p14="http://schemas.microsoft.com/office/powerpoint/2010/main" val="140042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b="1" dirty="0" smtClean="0"/>
              <a:t>Producciones Técnicas de </a:t>
            </a:r>
            <a:r>
              <a:rPr lang="es-EC" sz="3600" b="1" dirty="0"/>
              <a:t>la Carrera de </a:t>
            </a:r>
            <a:r>
              <a:rPr lang="es-EC" sz="3600" b="1" dirty="0" smtClean="0"/>
              <a:t>Desarrollo de Software</a:t>
            </a:r>
            <a:endParaRPr lang="es-EC" sz="3600" dirty="0"/>
          </a:p>
        </p:txBody>
      </p:sp>
      <p:sp>
        <p:nvSpPr>
          <p:cNvPr id="3" name="Marcador de contenido 2"/>
          <p:cNvSpPr>
            <a:spLocks noGrp="1"/>
          </p:cNvSpPr>
          <p:nvPr>
            <p:ph idx="1"/>
          </p:nvPr>
        </p:nvSpPr>
        <p:spPr/>
        <p:txBody>
          <a:bodyPr/>
          <a:lstStyle/>
          <a:p>
            <a:pPr marL="0" indent="0">
              <a:lnSpc>
                <a:spcPct val="150000"/>
              </a:lnSpc>
              <a:buNone/>
            </a:pPr>
            <a:r>
              <a:rPr lang="es-EC" sz="2400" dirty="0" smtClean="0">
                <a:latin typeface="Times New Roman" panose="02020603050405020304" pitchFamily="18" charset="0"/>
                <a:cs typeface="Times New Roman" panose="02020603050405020304" pitchFamily="18" charset="0"/>
              </a:rPr>
              <a:t>Se pueden relacionar con el programa de vinculación sobre: “La </a:t>
            </a:r>
            <a:r>
              <a:rPr lang="es-EC" sz="2400" dirty="0">
                <a:latin typeface="Times New Roman" panose="02020603050405020304" pitchFamily="18" charset="0"/>
                <a:cs typeface="Times New Roman" panose="02020603050405020304" pitchFamily="18" charset="0"/>
              </a:rPr>
              <a:t>importancia del manejo seguro de las redes sociales en el Ecuador dirigidas a padres y </a:t>
            </a:r>
            <a:r>
              <a:rPr lang="es-EC" sz="2400" dirty="0" smtClean="0">
                <a:latin typeface="Times New Roman" panose="02020603050405020304" pitchFamily="18" charset="0"/>
                <a:cs typeface="Times New Roman" panose="02020603050405020304" pitchFamily="18" charset="0"/>
              </a:rPr>
              <a:t>adolescentes”.</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65484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t>Producciones Técnicas </a:t>
            </a:r>
            <a:r>
              <a:rPr lang="es-EC" b="1" dirty="0" smtClean="0"/>
              <a:t>de la </a:t>
            </a:r>
            <a:r>
              <a:rPr lang="es-EC" b="1" dirty="0"/>
              <a:t>Carrera de </a:t>
            </a:r>
            <a:r>
              <a:rPr lang="es-EC" b="1" dirty="0" smtClean="0"/>
              <a:t>Gastronomía </a:t>
            </a: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C" dirty="0" smtClean="0">
                <a:latin typeface="Times New Roman" panose="02020603050405020304" pitchFamily="18" charset="0"/>
                <a:cs typeface="Times New Roman" panose="02020603050405020304" pitchFamily="18" charset="0"/>
              </a:rPr>
              <a:t>Las producciones técnicas se pueden relacionar con el programa </a:t>
            </a:r>
            <a:r>
              <a:rPr lang="es-EC" dirty="0">
                <a:latin typeface="Times New Roman" panose="02020603050405020304" pitchFamily="18" charset="0"/>
                <a:cs typeface="Times New Roman" panose="02020603050405020304" pitchFamily="18" charset="0"/>
              </a:rPr>
              <a:t>de alimentación saludable a través de talleres dirigidos a padres y educadoras de los centros de desarrollo de educación inicial sobre la importancia de una alimentación saludable</a:t>
            </a:r>
          </a:p>
          <a:p>
            <a:pPr marL="0" indent="0">
              <a:buNone/>
            </a:pPr>
            <a:endParaRPr lang="es-EC" dirty="0"/>
          </a:p>
        </p:txBody>
      </p:sp>
    </p:spTree>
    <p:extLst>
      <p:ext uri="{BB962C8B-B14F-4D97-AF65-F5344CB8AC3E}">
        <p14:creationId xmlns:p14="http://schemas.microsoft.com/office/powerpoint/2010/main" val="263692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80825"/>
            <a:ext cx="7772400" cy="1325563"/>
          </a:xfrm>
        </p:spPr>
        <p:txBody>
          <a:bodyPr>
            <a:noAutofit/>
          </a:bodyPr>
          <a:lstStyle/>
          <a:p>
            <a:pPr algn="just"/>
            <a:r>
              <a:rPr lang="es-ES" sz="2400" b="1" dirty="0">
                <a:latin typeface="Times New Roman" panose="02020603050405020304" pitchFamily="18" charset="0"/>
                <a:cs typeface="Times New Roman" panose="02020603050405020304" pitchFamily="18" charset="0"/>
              </a:rPr>
              <a:t>PROGRAMA DE VINCULACIÓN MULTICARRERA ADMINISTRACIÓN, MECÁNICA AUTOMOTRIZ, ESTÉTICA INTEGRAL, GASTRONOMÍA, DESARROLLO DE SOFTWARE, TURISMO</a:t>
            </a:r>
            <a:endParaRPr lang="es-EC" sz="24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38200" y="2439551"/>
            <a:ext cx="10515600" cy="4351338"/>
          </a:xfrm>
        </p:spPr>
        <p:txBody>
          <a:bodyPr/>
          <a:lstStyle/>
          <a:p>
            <a:pPr marL="0" indent="0">
              <a:lnSpc>
                <a:spcPct val="150000"/>
              </a:lnSpc>
              <a:buNone/>
            </a:pPr>
            <a:r>
              <a:rPr lang="es-EC" sz="2400" dirty="0">
                <a:latin typeface="Times New Roman" panose="02020603050405020304" pitchFamily="18" charset="0"/>
                <a:cs typeface="Times New Roman" panose="02020603050405020304" pitchFamily="18" charset="0"/>
              </a:rPr>
              <a:t>Las producciones técnicas se pueden relacionar con el programa </a:t>
            </a:r>
            <a:r>
              <a:rPr lang="es-EC" sz="2400" dirty="0" smtClean="0">
                <a:latin typeface="Times New Roman" panose="02020603050405020304" pitchFamily="18" charset="0"/>
                <a:cs typeface="Times New Roman" panose="02020603050405020304" pitchFamily="18" charset="0"/>
              </a:rPr>
              <a:t>de la </a:t>
            </a:r>
            <a:r>
              <a:rPr lang="es-EC" sz="2400" dirty="0">
                <a:latin typeface="Times New Roman" panose="02020603050405020304" pitchFamily="18" charset="0"/>
                <a:cs typeface="Times New Roman" panose="02020603050405020304" pitchFamily="18" charset="0"/>
              </a:rPr>
              <a:t>educación continua como estrategia para el fortalecimiento de las empresas de economía popular y solidaria en la ciudad de Quito.</a:t>
            </a:r>
          </a:p>
          <a:p>
            <a:pPr marL="0" indent="0">
              <a:lnSpc>
                <a:spcPct val="150000"/>
              </a:lnSpc>
              <a:buNone/>
            </a:pP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004066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b="1" dirty="0" smtClean="0"/>
              <a:t>Elaboración de las Líneas de Investigación del Instituto Superior Tecnológico Japón</a:t>
            </a:r>
            <a:endParaRPr lang="es-EC" sz="3600" b="1" dirty="0"/>
          </a:p>
        </p:txBody>
      </p:sp>
      <p:sp>
        <p:nvSpPr>
          <p:cNvPr id="3" name="Marcador de contenido 2"/>
          <p:cNvSpPr>
            <a:spLocks noGrp="1"/>
          </p:cNvSpPr>
          <p:nvPr>
            <p:ph idx="1"/>
          </p:nvPr>
        </p:nvSpPr>
        <p:spPr/>
        <p:txBody>
          <a:bodyPr>
            <a:normAutofit fontScale="92500"/>
          </a:bodyPr>
          <a:lstStyle/>
          <a:p>
            <a:pPr marL="457200" indent="-457200" algn="just">
              <a:lnSpc>
                <a:spcPct val="100000"/>
              </a:lnSpc>
              <a:buFont typeface="+mj-lt"/>
              <a:buAutoNum type="arabicPeriod"/>
            </a:pPr>
            <a:r>
              <a:rPr lang="es-EC" sz="2400" dirty="0">
                <a:latin typeface="Times New Roman" panose="02020603050405020304" pitchFamily="18" charset="0"/>
                <a:cs typeface="Times New Roman" panose="02020603050405020304" pitchFamily="18" charset="0"/>
              </a:rPr>
              <a:t>L</a:t>
            </a:r>
            <a:r>
              <a:rPr lang="es-EC" sz="2400" dirty="0" smtClean="0">
                <a:latin typeface="Times New Roman" panose="02020603050405020304" pitchFamily="18" charset="0"/>
                <a:cs typeface="Times New Roman" panose="02020603050405020304" pitchFamily="18" charset="0"/>
              </a:rPr>
              <a:t>as </a:t>
            </a:r>
            <a:r>
              <a:rPr lang="es-EC" sz="2400" dirty="0">
                <a:latin typeface="Times New Roman" panose="02020603050405020304" pitchFamily="18" charset="0"/>
                <a:cs typeface="Times New Roman" panose="02020603050405020304" pitchFamily="18" charset="0"/>
              </a:rPr>
              <a:t>líneas de investigación, permiten impulsar procesos de investigación en el instituto en beneficio con la sociedad, y cumplir con los dispuesto en el reglamento de investigación en relación con la planificación de </a:t>
            </a:r>
            <a:r>
              <a:rPr lang="es-EC" sz="2400" dirty="0" smtClean="0">
                <a:latin typeface="Times New Roman" panose="02020603050405020304" pitchFamily="18" charset="0"/>
                <a:cs typeface="Times New Roman" panose="02020603050405020304" pitchFamily="18" charset="0"/>
              </a:rPr>
              <a:t>I+D+I.</a:t>
            </a:r>
          </a:p>
          <a:p>
            <a:pPr marL="457200" indent="-457200" algn="just">
              <a:lnSpc>
                <a:spcPct val="100000"/>
              </a:lnSpc>
              <a:buFont typeface="+mj-lt"/>
              <a:buAutoNum type="arabicPeriod"/>
            </a:pPr>
            <a:r>
              <a:rPr lang="es-EC" sz="2400" dirty="0" smtClean="0">
                <a:latin typeface="Times New Roman" panose="02020603050405020304" pitchFamily="18" charset="0"/>
                <a:cs typeface="Times New Roman" panose="02020603050405020304" pitchFamily="18" charset="0"/>
              </a:rPr>
              <a:t>La definición </a:t>
            </a:r>
            <a:r>
              <a:rPr lang="es-EC" sz="2400" dirty="0">
                <a:latin typeface="Times New Roman" panose="02020603050405020304" pitchFamily="18" charset="0"/>
                <a:cs typeface="Times New Roman" panose="02020603050405020304" pitchFamily="18" charset="0"/>
              </a:rPr>
              <a:t>de dominios, líneas se sustenta también en el PEDI y diagnóstico realizado a nivel de la provincia de Santo Domingo de los </a:t>
            </a:r>
            <a:r>
              <a:rPr lang="es-EC" sz="2400" dirty="0" err="1">
                <a:latin typeface="Times New Roman" panose="02020603050405020304" pitchFamily="18" charset="0"/>
                <a:cs typeface="Times New Roman" panose="02020603050405020304" pitchFamily="18" charset="0"/>
              </a:rPr>
              <a:t>Tsáchilas</a:t>
            </a:r>
            <a:r>
              <a:rPr lang="es-EC" sz="2400" dirty="0">
                <a:latin typeface="Times New Roman" panose="02020603050405020304" pitchFamily="18" charset="0"/>
                <a:cs typeface="Times New Roman" panose="02020603050405020304" pitchFamily="18" charset="0"/>
              </a:rPr>
              <a:t>, el cantón Santo Domingo de los Colorados y de la Provincia de Pichincha a nivel del cantón </a:t>
            </a:r>
            <a:r>
              <a:rPr lang="es-EC" sz="2400" dirty="0" smtClean="0">
                <a:latin typeface="Times New Roman" panose="02020603050405020304" pitchFamily="18" charset="0"/>
                <a:cs typeface="Times New Roman" panose="02020603050405020304" pitchFamily="18" charset="0"/>
              </a:rPr>
              <a:t>Quito.</a:t>
            </a:r>
          </a:p>
          <a:p>
            <a:pPr marL="457200" indent="-457200" algn="just">
              <a:lnSpc>
                <a:spcPct val="100000"/>
              </a:lnSpc>
              <a:buFont typeface="+mj-lt"/>
              <a:buAutoNum type="arabicPeriod"/>
            </a:pPr>
            <a:r>
              <a:rPr lang="es-EC" sz="2400" dirty="0">
                <a:latin typeface="Times New Roman" panose="02020603050405020304" pitchFamily="18" charset="0"/>
                <a:cs typeface="Times New Roman" panose="02020603050405020304" pitchFamily="18" charset="0"/>
              </a:rPr>
              <a:t>A</a:t>
            </a:r>
            <a:r>
              <a:rPr lang="es-EC" sz="2400" dirty="0" smtClean="0">
                <a:latin typeface="Times New Roman" panose="02020603050405020304" pitchFamily="18" charset="0"/>
                <a:cs typeface="Times New Roman" panose="02020603050405020304" pitchFamily="18" charset="0"/>
              </a:rPr>
              <a:t>plicando </a:t>
            </a:r>
            <a:r>
              <a:rPr lang="es-EC" sz="2400" dirty="0">
                <a:latin typeface="Times New Roman" panose="02020603050405020304" pitchFamily="18" charset="0"/>
                <a:cs typeface="Times New Roman" panose="02020603050405020304" pitchFamily="18" charset="0"/>
              </a:rPr>
              <a:t>el método hermenéutico, se interpretaron los datos, para transformarlos en información comprensible que permita la elaboración de áreas, dominios y líneas de investigación. </a:t>
            </a:r>
            <a:r>
              <a:rPr lang="es-EC" sz="2400" dirty="0" smtClean="0">
                <a:latin typeface="Times New Roman" panose="02020603050405020304" pitchFamily="18" charset="0"/>
                <a:cs typeface="Times New Roman" panose="02020603050405020304" pitchFamily="18" charset="0"/>
              </a:rPr>
              <a:t> </a:t>
            </a:r>
          </a:p>
          <a:p>
            <a:pPr marL="457200" indent="-457200" algn="just">
              <a:lnSpc>
                <a:spcPct val="100000"/>
              </a:lnSpc>
              <a:buFont typeface="+mj-lt"/>
              <a:buAutoNum type="arabicPeriod"/>
            </a:pPr>
            <a:r>
              <a:rPr lang="es-EC" sz="2400" dirty="0" smtClean="0">
                <a:latin typeface="Times New Roman" panose="02020603050405020304" pitchFamily="18" charset="0"/>
                <a:cs typeface="Times New Roman" panose="02020603050405020304" pitchFamily="18" charset="0"/>
              </a:rPr>
              <a:t>Las producciones técnicas se deben relacionar con las áreas, dominios académicos y las líneas de investigación </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4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Administrativa</a:t>
            </a:r>
            <a:r>
              <a:rPr lang="es-EC" dirty="0"/>
              <a:t/>
            </a:r>
            <a:br>
              <a:rPr lang="es-EC" dirty="0"/>
            </a:br>
            <a:endParaRPr lang="es-EC" dirty="0"/>
          </a:p>
        </p:txBody>
      </p:sp>
      <p:sp>
        <p:nvSpPr>
          <p:cNvPr id="3" name="Marcador de contenido 2"/>
          <p:cNvSpPr>
            <a:spLocks noGrp="1"/>
          </p:cNvSpPr>
          <p:nvPr>
            <p:ph idx="1"/>
          </p:nvPr>
        </p:nvSpPr>
        <p:spPr/>
        <p:txBody>
          <a:bodyPr>
            <a:normAutofit fontScale="77500" lnSpcReduction="20000"/>
          </a:bodyPr>
          <a:lstStyle/>
          <a:p>
            <a:pPr marL="0" indent="0" fontAlgn="base">
              <a:buNone/>
            </a:pPr>
            <a:r>
              <a:rPr lang="es-ES" b="1" dirty="0" smtClean="0">
                <a:latin typeface="Times New Roman" panose="02020603050405020304" pitchFamily="18" charset="0"/>
                <a:cs typeface="Times New Roman" panose="02020603050405020304" pitchFamily="18" charset="0"/>
              </a:rPr>
              <a:t>Dominio</a:t>
            </a:r>
            <a:r>
              <a:rPr lang="es-ES" b="1" dirty="0">
                <a:latin typeface="Times New Roman" panose="02020603050405020304" pitchFamily="18" charset="0"/>
                <a:cs typeface="Times New Roman" panose="02020603050405020304" pitchFamily="18" charset="0"/>
              </a:rPr>
              <a:t>: Ciencias Administrativas, Tecnología.</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Tecnología de información para el desarrollo e inclusión de grupos objetivos determinados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Software educativo para el fortalecimiento de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Software empresarial para el apoyo de microempresas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Videojuegos para el desarrollo de potencialidades educativas en niños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Cultura y clima organizacional en las pequeñas y medianas empresas.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programas económicos para potencializar proyectos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Producción y sus formas de crecimiento de pymes como al desarrollo económico del país.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Gerencia Empresarial y Pública.</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5416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Administrativa</a:t>
            </a:r>
            <a:endParaRPr lang="es-EC" dirty="0"/>
          </a:p>
        </p:txBody>
      </p:sp>
      <p:sp>
        <p:nvSpPr>
          <p:cNvPr id="3" name="Marcador de contenido 2"/>
          <p:cNvSpPr>
            <a:spLocks noGrp="1"/>
          </p:cNvSpPr>
          <p:nvPr>
            <p:ph idx="1"/>
          </p:nvPr>
        </p:nvSpPr>
        <p:spPr/>
        <p:txBody>
          <a:bodyPr>
            <a:normAutofit fontScale="85000" lnSpcReduction="20000"/>
          </a:bodyPr>
          <a:lstStyle/>
          <a:p>
            <a:pPr marL="0" indent="0" fontAlgn="base">
              <a:buNone/>
            </a:pPr>
            <a:r>
              <a:rPr lang="es-ES" b="1" dirty="0">
                <a:latin typeface="Times New Roman" panose="02020603050405020304" pitchFamily="18" charset="0"/>
                <a:cs typeface="Times New Roman" panose="02020603050405020304" pitchFamily="18" charset="0"/>
              </a:rPr>
              <a:t>Dominio Gestión.- </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Gestión del talento humano en pequeñas y medianas empresas.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Gestión de la cultura organizacional al interior pymes.</a:t>
            </a:r>
            <a:endParaRPr lang="es-EC" dirty="0">
              <a:latin typeface="Times New Roman" panose="02020603050405020304" pitchFamily="18" charset="0"/>
              <a:cs typeface="Times New Roman" panose="02020603050405020304" pitchFamily="18" charset="0"/>
            </a:endParaRPr>
          </a:p>
          <a:p>
            <a:pPr marL="0" indent="0" fontAlgn="base">
              <a:buNone/>
            </a:pPr>
            <a:endParaRPr lang="es-ES" b="1" dirty="0">
              <a:latin typeface="Times New Roman" panose="02020603050405020304" pitchFamily="18" charset="0"/>
              <a:cs typeface="Times New Roman" panose="02020603050405020304" pitchFamily="18" charset="0"/>
            </a:endParaRPr>
          </a:p>
          <a:p>
            <a:pPr marL="0" indent="0" fontAlgn="base">
              <a:buNone/>
            </a:pPr>
            <a:r>
              <a:rPr lang="es-ES" b="1" dirty="0" smtClean="0">
                <a:latin typeface="Times New Roman" panose="02020603050405020304" pitchFamily="18" charset="0"/>
                <a:cs typeface="Times New Roman" panose="02020603050405020304" pitchFamily="18" charset="0"/>
              </a:rPr>
              <a:t>Dominio</a:t>
            </a:r>
            <a:r>
              <a:rPr lang="es-ES" b="1" dirty="0">
                <a:latin typeface="Times New Roman" panose="02020603050405020304" pitchFamily="18" charset="0"/>
                <a:cs typeface="Times New Roman" panose="02020603050405020304" pitchFamily="18" charset="0"/>
              </a:rPr>
              <a:t>: Economía Aplicada y Administración.</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programas económicos para potencializar proyectos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Producción y sus formas de crecimiento de pymes como al desarrollo económico del país;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Gerencia Empresarial y Pública;</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2438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Nutrición</a:t>
            </a:r>
            <a:r>
              <a:rPr lang="es-EC" dirty="0"/>
              <a:t/>
            </a:r>
            <a:br>
              <a:rPr lang="es-EC" dirty="0"/>
            </a:br>
            <a:endParaRPr lang="es-EC" dirty="0"/>
          </a:p>
        </p:txBody>
      </p:sp>
      <p:sp>
        <p:nvSpPr>
          <p:cNvPr id="3" name="Marcador de contenido 2"/>
          <p:cNvSpPr>
            <a:spLocks noGrp="1"/>
          </p:cNvSpPr>
          <p:nvPr>
            <p:ph idx="1"/>
          </p:nvPr>
        </p:nvSpPr>
        <p:spPr/>
        <p:txBody>
          <a:bodyPr/>
          <a:lstStyle/>
          <a:p>
            <a:pPr marL="0" indent="0" fontAlgn="base">
              <a:buNone/>
            </a:pPr>
            <a:r>
              <a:rPr lang="es-ES" b="1" dirty="0">
                <a:latin typeface="Times New Roman" panose="02020603050405020304" pitchFamily="18" charset="0"/>
                <a:cs typeface="Times New Roman" panose="02020603050405020304" pitchFamily="18" charset="0"/>
              </a:rPr>
              <a:t>Dominio: Alimentación, Desarrollo del niño</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La alimentación en el desarrollo de la niñez.</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sobrepeso en niños.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96515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Educación </a:t>
            </a:r>
            <a:r>
              <a:rPr lang="es-EC" dirty="0"/>
              <a:t/>
            </a:r>
            <a:br>
              <a:rPr lang="es-EC" dirty="0"/>
            </a:br>
            <a:endParaRPr lang="es-EC" dirty="0"/>
          </a:p>
        </p:txBody>
      </p:sp>
      <p:sp>
        <p:nvSpPr>
          <p:cNvPr id="3" name="Marcador de contenido 2"/>
          <p:cNvSpPr>
            <a:spLocks noGrp="1"/>
          </p:cNvSpPr>
          <p:nvPr>
            <p:ph idx="1"/>
          </p:nvPr>
        </p:nvSpPr>
        <p:spPr>
          <a:xfrm>
            <a:off x="721217" y="1416676"/>
            <a:ext cx="10632583" cy="4760287"/>
          </a:xfrm>
        </p:spPr>
        <p:txBody>
          <a:bodyPr>
            <a:normAutofit fontScale="70000" lnSpcReduction="20000"/>
          </a:bodyPr>
          <a:lstStyle/>
          <a:p>
            <a:pPr marL="0" indent="0" fontAlgn="base">
              <a:buNone/>
            </a:pPr>
            <a:r>
              <a:rPr lang="es-ES" b="1" dirty="0">
                <a:latin typeface="Times New Roman" panose="02020603050405020304" pitchFamily="18" charset="0"/>
                <a:cs typeface="Times New Roman" panose="02020603050405020304" pitchFamily="18" charset="0"/>
              </a:rPr>
              <a:t>Dominio: Educación, Calidad, Modelos Pedagógicos, Currículo, Rincones, Recursos didácticos</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Evaluación y calidad educativa para potencializar el desarrollo de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la Educación inicial como eje apoyo de la transformación de la matriz productiva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Innovación Educativa aplicada a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Modelos pedagógicos aplicados en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Propuestas y Resultados de la Tecnología utilizada en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Contenidos curriculares, tecnología y  modelos pedagógicos aplicados a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Estrategias para incentivar la lectura en niños.</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El desarrollo de rincones de aprendizaje como estrategia metodológica para el desarrollo del lenguaje.</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El desarrollo de rincones de aprendizaje como estrategia metodológica para el desarrollo motricidad fina y gruesa.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avance de la educación Inicial en el Ecuador</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67870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Alimentación</a:t>
            </a:r>
            <a:r>
              <a:rPr lang="es-EC" dirty="0"/>
              <a:t/>
            </a:r>
            <a:br>
              <a:rPr lang="es-EC" dirty="0"/>
            </a:br>
            <a:endParaRPr lang="es-EC" dirty="0"/>
          </a:p>
        </p:txBody>
      </p:sp>
      <p:sp>
        <p:nvSpPr>
          <p:cNvPr id="3" name="Marcador de contenido 2"/>
          <p:cNvSpPr>
            <a:spLocks noGrp="1"/>
          </p:cNvSpPr>
          <p:nvPr>
            <p:ph idx="1"/>
          </p:nvPr>
        </p:nvSpPr>
        <p:spPr>
          <a:xfrm>
            <a:off x="838200" y="1361986"/>
            <a:ext cx="10515600" cy="4351338"/>
          </a:xfrm>
        </p:spPr>
        <p:txBody>
          <a:bodyPr>
            <a:normAutofit fontScale="92500" lnSpcReduction="20000"/>
          </a:bodyPr>
          <a:lstStyle/>
          <a:p>
            <a:pPr marL="0" indent="0">
              <a:buNone/>
            </a:pPr>
            <a:r>
              <a:rPr lang="es-ES" b="1" dirty="0">
                <a:latin typeface="Times New Roman" panose="02020603050405020304" pitchFamily="18" charset="0"/>
                <a:cs typeface="Times New Roman" panose="02020603050405020304" pitchFamily="18" charset="0"/>
              </a:rPr>
              <a:t>Dominio:</a:t>
            </a:r>
            <a:r>
              <a:rPr lang="es-ES" b="1" i="1" dirty="0">
                <a:latin typeface="Times New Roman" panose="02020603050405020304" pitchFamily="18" charset="0"/>
                <a:cs typeface="Times New Roman" panose="02020603050405020304" pitchFamily="18" charset="0"/>
              </a:rPr>
              <a:t> </a:t>
            </a:r>
            <a:r>
              <a:rPr lang="es-ES" b="1" dirty="0">
                <a:latin typeface="Times New Roman" panose="02020603050405020304" pitchFamily="18" charset="0"/>
                <a:cs typeface="Times New Roman" panose="02020603050405020304" pitchFamily="18" charset="0"/>
              </a:rPr>
              <a:t>Gastronomía, Turismo, Economía</a:t>
            </a:r>
            <a:endParaRPr lang="es-EC" dirty="0">
              <a:latin typeface="Times New Roman" panose="02020603050405020304" pitchFamily="18" charset="0"/>
              <a:cs typeface="Times New Roman" panose="02020603050405020304" pitchFamily="18" charset="0"/>
            </a:endParaRPr>
          </a:p>
          <a:p>
            <a:pPr marL="0" indent="0">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Tendencias de la gastronomía nacional y mundial.</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Emprendimientos en las áreas de alimentos y bebidas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Responsabilidad social en la Gestión de empresas  de hotelería gastronomía  y turismo</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Organización y dirección de empresas de alimentos y bebidas.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Investigación histórico gastronómica de cocina ancestral , cantonal, regional , provincial o nacional </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Desarrollo, aplicación y relación  culinaria andina</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Desarrollo de alternativas de turismo gastronómico en la región</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83247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Estética Integral</a:t>
            </a:r>
            <a:r>
              <a:rPr lang="es-EC" dirty="0"/>
              <a:t/>
            </a:r>
            <a:br>
              <a:rPr lang="es-EC" dirty="0"/>
            </a:br>
            <a:endParaRPr lang="es-EC" dirty="0"/>
          </a:p>
        </p:txBody>
      </p:sp>
      <p:sp>
        <p:nvSpPr>
          <p:cNvPr id="3" name="Marcador de contenido 2"/>
          <p:cNvSpPr>
            <a:spLocks noGrp="1"/>
          </p:cNvSpPr>
          <p:nvPr>
            <p:ph idx="1"/>
          </p:nvPr>
        </p:nvSpPr>
        <p:spPr>
          <a:xfrm>
            <a:off x="838200" y="1258955"/>
            <a:ext cx="10515600" cy="4351338"/>
          </a:xfrm>
        </p:spPr>
        <p:txBody>
          <a:bodyPr/>
          <a:lstStyle/>
          <a:p>
            <a:pPr marL="0" indent="0">
              <a:buNone/>
            </a:pPr>
            <a:r>
              <a:rPr lang="es-EC" b="1" dirty="0">
                <a:latin typeface="Times New Roman" panose="02020603050405020304" pitchFamily="18" charset="0"/>
                <a:cs typeface="Times New Roman" panose="02020603050405020304" pitchFamily="18" charset="0"/>
              </a:rPr>
              <a:t>Dominio: Estética, Cosmetología y Nutrición</a:t>
            </a:r>
            <a:endParaRPr lang="es-EC" dirty="0">
              <a:latin typeface="Times New Roman" panose="02020603050405020304" pitchFamily="18" charset="0"/>
              <a:cs typeface="Times New Roman" panose="02020603050405020304" pitchFamily="18" charset="0"/>
            </a:endParaRPr>
          </a:p>
          <a:p>
            <a:pPr marL="0" indent="0">
              <a:buNone/>
            </a:pPr>
            <a:r>
              <a:rPr lang="es-EC"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C" dirty="0">
                <a:latin typeface="Times New Roman" panose="02020603050405020304" pitchFamily="18" charset="0"/>
                <a:cs typeface="Times New Roman" panose="02020603050405020304" pitchFamily="18" charset="0"/>
              </a:rPr>
              <a:t>Tratamientos de Cosmetología facial naturales.</a:t>
            </a:r>
          </a:p>
          <a:p>
            <a:pPr lvl="0"/>
            <a:r>
              <a:rPr lang="es-EC" dirty="0">
                <a:latin typeface="Times New Roman" panose="02020603050405020304" pitchFamily="18" charset="0"/>
                <a:cs typeface="Times New Roman" panose="02020603050405020304" pitchFamily="18" charset="0"/>
              </a:rPr>
              <a:t>Nuevas técnicas de maquillaje artístico y decorativo.</a:t>
            </a:r>
          </a:p>
          <a:p>
            <a:pPr lvl="0"/>
            <a:r>
              <a:rPr lang="es-EC" dirty="0">
                <a:latin typeface="Times New Roman" panose="02020603050405020304" pitchFamily="18" charset="0"/>
                <a:cs typeface="Times New Roman" panose="02020603050405020304" pitchFamily="18" charset="0"/>
              </a:rPr>
              <a:t>Nutrición y Estética</a:t>
            </a:r>
          </a:p>
          <a:p>
            <a:pPr lvl="0"/>
            <a:r>
              <a:rPr lang="es-EC" dirty="0">
                <a:latin typeface="Times New Roman" panose="02020603050405020304" pitchFamily="18" charset="0"/>
                <a:cs typeface="Times New Roman" panose="02020603050405020304" pitchFamily="18" charset="0"/>
              </a:rPr>
              <a:t>Emprendimiento de proyectos productivos en el ámbito de alimentación, nutrición y estética</a:t>
            </a:r>
          </a:p>
          <a:p>
            <a:pPr lvl="0"/>
            <a:r>
              <a:rPr lang="es-EC" dirty="0">
                <a:latin typeface="Times New Roman" panose="02020603050405020304" pitchFamily="18" charset="0"/>
                <a:cs typeface="Times New Roman" panose="02020603050405020304" pitchFamily="18" charset="0"/>
              </a:rPr>
              <a:t>Promoción y prevención en estética y salud para la comunidad.</a:t>
            </a:r>
          </a:p>
          <a:p>
            <a:pPr marL="0" indent="0">
              <a:buNone/>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41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2475" y="2221149"/>
            <a:ext cx="9233262" cy="2123827"/>
          </a:xfrm>
        </p:spPr>
        <p:txBody>
          <a:bodyPr>
            <a:noAutofit/>
          </a:bodyPr>
          <a:lstStyle/>
          <a:p>
            <a:pPr algn="ctr"/>
            <a:r>
              <a:rPr lang="en-US" sz="4000" b="1" dirty="0" smtClean="0">
                <a:solidFill>
                  <a:schemeClr val="accent1">
                    <a:lumMod val="75000"/>
                  </a:schemeClr>
                </a:solidFill>
              </a:rPr>
              <a:t>MANUAL PARA LA ELABORACI</a:t>
            </a:r>
            <a:r>
              <a:rPr lang="es-EC" sz="4000" b="1" dirty="0" smtClean="0">
                <a:solidFill>
                  <a:schemeClr val="accent1">
                    <a:lumMod val="75000"/>
                  </a:schemeClr>
                </a:solidFill>
              </a:rPr>
              <a:t>ÓN DE PRODUCCIONES TÉCNICAS </a:t>
            </a:r>
            <a:endParaRPr lang="es-EC" sz="4000" b="1" dirty="0">
              <a:solidFill>
                <a:schemeClr val="accent1">
                  <a:lumMod val="75000"/>
                </a:schemeClr>
              </a:solidFill>
            </a:endParaRPr>
          </a:p>
        </p:txBody>
      </p:sp>
      <p:sp>
        <p:nvSpPr>
          <p:cNvPr id="4" name="Subtítulo 2"/>
          <p:cNvSpPr>
            <a:spLocks noGrp="1"/>
          </p:cNvSpPr>
          <p:nvPr>
            <p:ph idx="1"/>
          </p:nvPr>
        </p:nvSpPr>
        <p:spPr>
          <a:xfrm>
            <a:off x="424789" y="2169307"/>
            <a:ext cx="10515600" cy="4351338"/>
          </a:xfrm>
        </p:spPr>
        <p:txBody>
          <a:bodyPr>
            <a:normAutofit/>
          </a:bodyPr>
          <a:lstStyle/>
          <a:p>
            <a:endParaRPr lang="es-EC" dirty="0" smtClean="0">
              <a:solidFill>
                <a:schemeClr val="bg1"/>
              </a:solidFill>
            </a:endParaRPr>
          </a:p>
          <a:p>
            <a:endParaRPr lang="en-US" u="sng" dirty="0" smtClean="0">
              <a:solidFill>
                <a:schemeClr val="bg1"/>
              </a:solidFill>
            </a:endParaRPr>
          </a:p>
          <a:p>
            <a:endParaRPr lang="en-US" dirty="0">
              <a:solidFill>
                <a:schemeClr val="bg1"/>
              </a:solidFill>
            </a:endParaRPr>
          </a:p>
          <a:p>
            <a:endParaRPr lang="es-EC" dirty="0" smtClean="0">
              <a:solidFill>
                <a:schemeClr val="bg1"/>
              </a:solidFill>
            </a:endParaRPr>
          </a:p>
          <a:p>
            <a:endParaRPr lang="es-EC" dirty="0">
              <a:solidFill>
                <a:schemeClr val="bg1"/>
              </a:solidFill>
            </a:endParaRPr>
          </a:p>
          <a:p>
            <a:pPr marL="0" indent="0">
              <a:buNone/>
            </a:pPr>
            <a:r>
              <a:rPr lang="es-EC" b="1" i="1" dirty="0" smtClean="0"/>
              <a:t>Nombre Autor:</a:t>
            </a:r>
          </a:p>
          <a:p>
            <a:pPr marL="0" indent="0">
              <a:buNone/>
            </a:pPr>
            <a:r>
              <a:rPr lang="es-EC" b="1" i="1" dirty="0" err="1" smtClean="0"/>
              <a:t>Mgs</a:t>
            </a:r>
            <a:r>
              <a:rPr lang="es-EC" b="1" i="1" dirty="0" smtClean="0"/>
              <a:t> Lucía </a:t>
            </a:r>
            <a:r>
              <a:rPr lang="es-EC" b="1" i="1" dirty="0" err="1" smtClean="0"/>
              <a:t>Begnini</a:t>
            </a:r>
            <a:r>
              <a:rPr lang="es-EC" b="1" i="1" dirty="0" smtClean="0"/>
              <a:t> Domínguez.</a:t>
            </a:r>
          </a:p>
        </p:txBody>
      </p:sp>
    </p:spTree>
    <p:extLst>
      <p:ext uri="{BB962C8B-B14F-4D97-AF65-F5344CB8AC3E}">
        <p14:creationId xmlns:p14="http://schemas.microsoft.com/office/powerpoint/2010/main" val="2249568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Tecnología</a:t>
            </a:r>
            <a:endParaRPr lang="es-EC" dirty="0"/>
          </a:p>
        </p:txBody>
      </p:sp>
      <p:sp>
        <p:nvSpPr>
          <p:cNvPr id="3" name="Marcador de contenido 2"/>
          <p:cNvSpPr>
            <a:spLocks noGrp="1"/>
          </p:cNvSpPr>
          <p:nvPr>
            <p:ph idx="1"/>
          </p:nvPr>
        </p:nvSpPr>
        <p:spPr/>
        <p:txBody>
          <a:bodyPr>
            <a:normAutofit fontScale="77500" lnSpcReduction="20000"/>
          </a:bodyPr>
          <a:lstStyle/>
          <a:p>
            <a:pPr marL="0" indent="0">
              <a:buNone/>
            </a:pPr>
            <a:r>
              <a:rPr lang="es-EC" b="1" dirty="0">
                <a:latin typeface="Times New Roman" panose="02020603050405020304" pitchFamily="18" charset="0"/>
                <a:cs typeface="Times New Roman" panose="02020603050405020304" pitchFamily="18" charset="0"/>
              </a:rPr>
              <a:t>Dominio: Desarrollo de Software, Tecnologías de la Información y Comunicación.</a:t>
            </a:r>
            <a:endParaRPr lang="es-EC" dirty="0">
              <a:latin typeface="Times New Roman" panose="02020603050405020304" pitchFamily="18" charset="0"/>
              <a:cs typeface="Times New Roman" panose="02020603050405020304" pitchFamily="18" charset="0"/>
            </a:endParaRPr>
          </a:p>
          <a:p>
            <a:pPr marL="0" indent="0">
              <a:buNone/>
            </a:pPr>
            <a:r>
              <a:rPr lang="es-EC"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C" dirty="0">
                <a:latin typeface="Times New Roman" panose="02020603050405020304" pitchFamily="18" charset="0"/>
                <a:cs typeface="Times New Roman" panose="02020603050405020304" pitchFamily="18" charset="0"/>
              </a:rPr>
              <a:t>Tecnología de información para el desarrollo e inclusión de grupos objetivos determinados </a:t>
            </a:r>
          </a:p>
          <a:p>
            <a:pPr lvl="0"/>
            <a:r>
              <a:rPr lang="es-EC" dirty="0">
                <a:latin typeface="Times New Roman" panose="02020603050405020304" pitchFamily="18" charset="0"/>
                <a:cs typeface="Times New Roman" panose="02020603050405020304" pitchFamily="18" charset="0"/>
              </a:rPr>
              <a:t>Aplicación Móvil para el fortalecimiento de la educación inicial </a:t>
            </a:r>
          </a:p>
          <a:p>
            <a:pPr lvl="0"/>
            <a:r>
              <a:rPr lang="es-EC" dirty="0">
                <a:latin typeface="Times New Roman" panose="02020603050405020304" pitchFamily="18" charset="0"/>
                <a:cs typeface="Times New Roman" panose="02020603050405020304" pitchFamily="18" charset="0"/>
              </a:rPr>
              <a:t>Software empresarial para el apoyo de microempresas de economía popular y solidaria </a:t>
            </a:r>
          </a:p>
          <a:p>
            <a:pPr lvl="0"/>
            <a:r>
              <a:rPr lang="es-EC" dirty="0">
                <a:latin typeface="Times New Roman" panose="02020603050405020304" pitchFamily="18" charset="0"/>
                <a:cs typeface="Times New Roman" panose="02020603050405020304" pitchFamily="18" charset="0"/>
              </a:rPr>
              <a:t>Videojuegos para el desarrollo de potencialidades educativas en niños de educación inicial</a:t>
            </a:r>
          </a:p>
          <a:p>
            <a:pPr lvl="0"/>
            <a:r>
              <a:rPr lang="es-EC" dirty="0">
                <a:latin typeface="Times New Roman" panose="02020603050405020304" pitchFamily="18" charset="0"/>
                <a:cs typeface="Times New Roman" panose="02020603050405020304" pitchFamily="18" charset="0"/>
              </a:rPr>
              <a:t>Domótica y su aplicación en la provincia.</a:t>
            </a:r>
          </a:p>
          <a:p>
            <a:pPr lvl="0"/>
            <a:r>
              <a:rPr lang="es-EC" dirty="0">
                <a:latin typeface="Times New Roman" panose="02020603050405020304" pitchFamily="18" charset="0"/>
                <a:cs typeface="Times New Roman" panose="02020603050405020304" pitchFamily="18" charset="0"/>
              </a:rPr>
              <a:t>Creación y gestión de Software.</a:t>
            </a:r>
          </a:p>
          <a:p>
            <a:pPr lvl="0"/>
            <a:r>
              <a:rPr lang="es-EC" dirty="0">
                <a:latin typeface="Times New Roman" panose="02020603050405020304" pitchFamily="18" charset="0"/>
                <a:cs typeface="Times New Roman" panose="02020603050405020304" pitchFamily="18" charset="0"/>
              </a:rPr>
              <a:t>Organización y Propiedades de Software</a:t>
            </a:r>
          </a:p>
          <a:p>
            <a:pPr marL="0" indent="0">
              <a:buNone/>
            </a:pPr>
            <a:endParaRPr lang="es-EC" dirty="0"/>
          </a:p>
        </p:txBody>
      </p:sp>
    </p:spTree>
    <p:extLst>
      <p:ext uri="{BB962C8B-B14F-4D97-AF65-F5344CB8AC3E}">
        <p14:creationId xmlns:p14="http://schemas.microsoft.com/office/powerpoint/2010/main" val="1137621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Automotriz y Seguridad</a:t>
            </a:r>
            <a:r>
              <a:rPr lang="es-EC" dirty="0"/>
              <a:t/>
            </a:r>
            <a:br>
              <a:rPr lang="es-EC" dirty="0"/>
            </a:br>
            <a:endParaRPr lang="es-EC" dirty="0"/>
          </a:p>
        </p:txBody>
      </p:sp>
      <p:sp>
        <p:nvSpPr>
          <p:cNvPr id="3" name="Marcador de contenido 2"/>
          <p:cNvSpPr>
            <a:spLocks noGrp="1"/>
          </p:cNvSpPr>
          <p:nvPr>
            <p:ph idx="1"/>
          </p:nvPr>
        </p:nvSpPr>
        <p:spPr>
          <a:xfrm>
            <a:off x="838200" y="1310470"/>
            <a:ext cx="10515600" cy="4351338"/>
          </a:xfrm>
        </p:spPr>
        <p:txBody>
          <a:bodyPr>
            <a:normAutofit/>
          </a:bodyPr>
          <a:lstStyle/>
          <a:p>
            <a:pPr marL="0" indent="0">
              <a:buNone/>
            </a:pPr>
            <a:r>
              <a:rPr lang="es-EC" sz="2400" b="1" dirty="0" smtClean="0">
                <a:latin typeface="Times New Roman" panose="02020603050405020304" pitchFamily="18" charset="0"/>
                <a:cs typeface="Times New Roman" panose="02020603050405020304" pitchFamily="18" charset="0"/>
              </a:rPr>
              <a:t>Dominio</a:t>
            </a:r>
            <a:r>
              <a:rPr lang="es-EC" sz="2400" b="1" dirty="0">
                <a:latin typeface="Times New Roman" panose="02020603050405020304" pitchFamily="18" charset="0"/>
                <a:cs typeface="Times New Roman" panose="02020603050405020304" pitchFamily="18" charset="0"/>
              </a:rPr>
              <a:t>: Mecánica Automotriz, Seguridad Industrial, Economía, Administración</a:t>
            </a:r>
            <a:endParaRPr lang="es-EC" sz="2400" dirty="0">
              <a:latin typeface="Times New Roman" panose="02020603050405020304" pitchFamily="18" charset="0"/>
              <a:cs typeface="Times New Roman" panose="02020603050405020304" pitchFamily="18" charset="0"/>
            </a:endParaRPr>
          </a:p>
          <a:p>
            <a:pPr marL="0" indent="0">
              <a:buNone/>
            </a:pPr>
            <a:r>
              <a:rPr lang="es-EC" sz="2400" b="1" dirty="0">
                <a:latin typeface="Times New Roman" panose="02020603050405020304" pitchFamily="18" charset="0"/>
                <a:cs typeface="Times New Roman" panose="02020603050405020304" pitchFamily="18" charset="0"/>
              </a:rPr>
              <a:t>Líneas:</a:t>
            </a:r>
            <a:endParaRPr lang="es-EC" sz="2400" dirty="0">
              <a:latin typeface="Times New Roman" panose="02020603050405020304" pitchFamily="18" charset="0"/>
              <a:cs typeface="Times New Roman" panose="02020603050405020304" pitchFamily="18" charset="0"/>
            </a:endParaRPr>
          </a:p>
          <a:p>
            <a:pPr lvl="0"/>
            <a:r>
              <a:rPr lang="es-EC" sz="2400" dirty="0">
                <a:latin typeface="Times New Roman" panose="02020603050405020304" pitchFamily="18" charset="0"/>
                <a:cs typeface="Times New Roman" panose="02020603050405020304" pitchFamily="18" charset="0"/>
              </a:rPr>
              <a:t>Revestimientos y Recubrimientos</a:t>
            </a:r>
          </a:p>
          <a:p>
            <a:pPr lvl="0"/>
            <a:r>
              <a:rPr lang="es-EC" sz="2400" dirty="0">
                <a:latin typeface="Times New Roman" panose="02020603050405020304" pitchFamily="18" charset="0"/>
                <a:cs typeface="Times New Roman" panose="02020603050405020304" pitchFamily="18" charset="0"/>
              </a:rPr>
              <a:t>Diseño y análisis de sistemas energéticos</a:t>
            </a:r>
          </a:p>
          <a:p>
            <a:pPr lvl="0"/>
            <a:r>
              <a:rPr lang="es-EC" sz="2400" dirty="0">
                <a:latin typeface="Times New Roman" panose="02020603050405020304" pitchFamily="18" charset="0"/>
                <a:cs typeface="Times New Roman" panose="02020603050405020304" pitchFamily="18" charset="0"/>
              </a:rPr>
              <a:t>Diseño de sistemas mecánicos y </a:t>
            </a:r>
            <a:r>
              <a:rPr lang="es-EC" sz="2400" dirty="0" err="1">
                <a:latin typeface="Times New Roman" panose="02020603050405020304" pitchFamily="18" charset="0"/>
                <a:cs typeface="Times New Roman" panose="02020603050405020304" pitchFamily="18" charset="0"/>
              </a:rPr>
              <a:t>mecatrónicos</a:t>
            </a:r>
            <a:endParaRPr lang="es-EC" sz="2400" dirty="0">
              <a:latin typeface="Times New Roman" panose="02020603050405020304" pitchFamily="18" charset="0"/>
              <a:cs typeface="Times New Roman" panose="02020603050405020304" pitchFamily="18" charset="0"/>
            </a:endParaRPr>
          </a:p>
          <a:p>
            <a:pPr lvl="0" fontAlgn="base"/>
            <a:r>
              <a:rPr lang="es-EC" sz="2400" dirty="0">
                <a:latin typeface="Times New Roman" panose="02020603050405020304" pitchFamily="18" charset="0"/>
                <a:cs typeface="Times New Roman" panose="02020603050405020304" pitchFamily="18" charset="0"/>
              </a:rPr>
              <a:t>Simulación de Sistemas Mecánicos</a:t>
            </a:r>
          </a:p>
          <a:p>
            <a:pPr lvl="0" fontAlgn="base"/>
            <a:r>
              <a:rPr lang="es-EC" sz="2400" dirty="0">
                <a:latin typeface="Times New Roman" panose="02020603050405020304" pitchFamily="18" charset="0"/>
                <a:cs typeface="Times New Roman" panose="02020603050405020304" pitchFamily="18" charset="0"/>
              </a:rPr>
              <a:t>Modelación y Simulación de Sistemas </a:t>
            </a:r>
            <a:r>
              <a:rPr lang="es-EC" sz="2400" dirty="0" err="1">
                <a:latin typeface="Times New Roman" panose="02020603050405020304" pitchFamily="18" charset="0"/>
                <a:cs typeface="Times New Roman" panose="02020603050405020304" pitchFamily="18" charset="0"/>
              </a:rPr>
              <a:t>Multifísicos</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86234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600" b="1" dirty="0" smtClean="0"/>
              <a:t>METODOLOGÍA PARA REALIZAR PRODUCCIONES TÉCNICAS</a:t>
            </a:r>
            <a:endParaRPr lang="es-EC" sz="3600" b="1" dirty="0"/>
          </a:p>
        </p:txBody>
      </p:sp>
      <p:sp>
        <p:nvSpPr>
          <p:cNvPr id="3" name="Marcador de contenido 2"/>
          <p:cNvSpPr>
            <a:spLocks noGrp="1"/>
          </p:cNvSpPr>
          <p:nvPr>
            <p:ph idx="1"/>
          </p:nvPr>
        </p:nvSpPr>
        <p:spPr>
          <a:xfrm>
            <a:off x="838200" y="1735931"/>
            <a:ext cx="10515600" cy="4351338"/>
          </a:xfrm>
        </p:spPr>
        <p:txBody>
          <a:bodyPr>
            <a:normAutofit/>
          </a:bodyPr>
          <a:lstStyle/>
          <a:p>
            <a:pPr marL="0" indent="0" algn="just">
              <a:lnSpc>
                <a:spcPct val="150000"/>
              </a:lnSpc>
              <a:buNone/>
            </a:pPr>
            <a:r>
              <a:rPr lang="es-EC" sz="2100" dirty="0">
                <a:latin typeface="Times New Roman" panose="02020603050405020304" pitchFamily="18" charset="0"/>
                <a:cs typeface="Times New Roman" panose="02020603050405020304" pitchFamily="18" charset="0"/>
              </a:rPr>
              <a:t>Dentro de las responsabilidades de los docentes, se encuentra el cumplimiento del modelo </a:t>
            </a:r>
            <a:r>
              <a:rPr lang="es-EC" sz="2100" dirty="0" smtClean="0">
                <a:latin typeface="Times New Roman" panose="02020603050405020304" pitchFamily="18" charset="0"/>
                <a:cs typeface="Times New Roman" panose="02020603050405020304" pitchFamily="18" charset="0"/>
              </a:rPr>
              <a:t>educativo </a:t>
            </a:r>
            <a:r>
              <a:rPr lang="es-EC" sz="2100" dirty="0">
                <a:latin typeface="Times New Roman" panose="02020603050405020304" pitchFamily="18" charset="0"/>
                <a:cs typeface="Times New Roman" panose="02020603050405020304" pitchFamily="18" charset="0"/>
              </a:rPr>
              <a:t>enfocado al desarrollo de Competencias y Aprendizajes Basados en Proyectos - ABP, empleando la andragogía como el conjunto de recursos didácticos para la enseñanza con un método Socrático como base del desarrollo de competencias y habilidades de cada carrera. </a:t>
            </a:r>
            <a:endParaRPr lang="en-US" sz="21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100" dirty="0">
                <a:latin typeface="Times New Roman" panose="02020603050405020304" pitchFamily="18" charset="0"/>
                <a:cs typeface="Times New Roman" panose="02020603050405020304" pitchFamily="18" charset="0"/>
              </a:rPr>
              <a:t> </a:t>
            </a:r>
            <a:r>
              <a:rPr lang="es-EC" sz="2100" dirty="0" smtClean="0">
                <a:latin typeface="Times New Roman" panose="02020603050405020304" pitchFamily="18" charset="0"/>
                <a:cs typeface="Times New Roman" panose="02020603050405020304" pitchFamily="18" charset="0"/>
              </a:rPr>
              <a:t>El mismo </a:t>
            </a:r>
            <a:r>
              <a:rPr lang="es-EC" sz="2100" dirty="0">
                <a:latin typeface="Times New Roman" panose="02020603050405020304" pitchFamily="18" charset="0"/>
                <a:cs typeface="Times New Roman" panose="02020603050405020304" pitchFamily="18" charset="0"/>
              </a:rPr>
              <a:t>que se ha vinculado al desarrollo de </a:t>
            </a:r>
            <a:r>
              <a:rPr lang="es-EC" sz="2100" dirty="0" smtClean="0">
                <a:latin typeface="Times New Roman" panose="02020603050405020304" pitchFamily="18" charset="0"/>
                <a:cs typeface="Times New Roman" panose="02020603050405020304" pitchFamily="18" charset="0"/>
              </a:rPr>
              <a:t>producciones técnicas. El </a:t>
            </a:r>
            <a:r>
              <a:rPr lang="es-EC" sz="2100" dirty="0">
                <a:latin typeface="Times New Roman" panose="02020603050405020304" pitchFamily="18" charset="0"/>
                <a:cs typeface="Times New Roman" panose="02020603050405020304" pitchFamily="18" charset="0"/>
              </a:rPr>
              <a:t>objetivo es que el estudiante </a:t>
            </a:r>
            <a:r>
              <a:rPr lang="es-EC" sz="2100" dirty="0" smtClean="0">
                <a:latin typeface="Times New Roman" panose="02020603050405020304" pitchFamily="18" charset="0"/>
                <a:cs typeface="Times New Roman" panose="02020603050405020304" pitchFamily="18" charset="0"/>
              </a:rPr>
              <a:t>relacione </a:t>
            </a:r>
            <a:r>
              <a:rPr lang="es-EC" sz="2100" dirty="0">
                <a:latin typeface="Times New Roman" panose="02020603050405020304" pitchFamily="18" charset="0"/>
                <a:cs typeface="Times New Roman" panose="02020603050405020304" pitchFamily="18" charset="0"/>
              </a:rPr>
              <a:t>los contenidos teóricos a su práctica profesional, a partir del </a:t>
            </a:r>
            <a:r>
              <a:rPr lang="es-EC" sz="2100" dirty="0" smtClean="0">
                <a:latin typeface="Times New Roman" panose="02020603050405020304" pitchFamily="18" charset="0"/>
                <a:cs typeface="Times New Roman" panose="02020603050405020304" pitchFamily="18" charset="0"/>
              </a:rPr>
              <a:t>mismo con la participación de docentes tutores pueda ser parte del desarrollo de proyectos experimentales y de desarrollo conocidos como producciones técnicas. </a:t>
            </a:r>
            <a:endParaRPr lang="es-EC" dirty="0"/>
          </a:p>
        </p:txBody>
      </p:sp>
    </p:spTree>
    <p:extLst>
      <p:ext uri="{BB962C8B-B14F-4D97-AF65-F5344CB8AC3E}">
        <p14:creationId xmlns:p14="http://schemas.microsoft.com/office/powerpoint/2010/main" val="3560430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5924" y="230065"/>
            <a:ext cx="8177011" cy="1325563"/>
          </a:xfrm>
        </p:spPr>
        <p:txBody>
          <a:bodyPr>
            <a:normAutofit/>
          </a:bodyPr>
          <a:lstStyle/>
          <a:p>
            <a:r>
              <a:rPr lang="es-EC" sz="2800" b="1" dirty="0" smtClean="0"/>
              <a:t>METODOLOGÍA PARA REALIZAR PRODUCCIONES TÉCNICAS</a:t>
            </a:r>
            <a:endParaRPr lang="es-EC" sz="2800" dirty="0"/>
          </a:p>
        </p:txBody>
      </p:sp>
      <p:sp>
        <p:nvSpPr>
          <p:cNvPr id="3" name="Marcador de contenido 2"/>
          <p:cNvSpPr>
            <a:spLocks noGrp="1"/>
          </p:cNvSpPr>
          <p:nvPr>
            <p:ph idx="1"/>
          </p:nvPr>
        </p:nvSpPr>
        <p:spPr>
          <a:xfrm>
            <a:off x="335924" y="1343606"/>
            <a:ext cx="10631510" cy="4956186"/>
          </a:xfrm>
        </p:spPr>
        <p:txBody>
          <a:bodyPr>
            <a:noAutofit/>
          </a:bodyPr>
          <a:lstStyle/>
          <a:p>
            <a:pPr marL="0" indent="0" algn="just">
              <a:lnSpc>
                <a:spcPct val="100000"/>
              </a:lnSpc>
              <a:buNone/>
            </a:pPr>
            <a:r>
              <a:rPr lang="es-EC" sz="2000" dirty="0" smtClean="0">
                <a:latin typeface="Times New Roman" panose="02020603050405020304" pitchFamily="18" charset="0"/>
                <a:cs typeface="Times New Roman" panose="02020603050405020304" pitchFamily="18" charset="0"/>
              </a:rPr>
              <a:t>Para el caso de producciones técnicas, se debe realizar la coordinación con dos o tres docentes de dos o tres materias que se interrelacionan en un semestre, con el fin de poder ejecutar de mejor forma el proyecto, por lo que, se deben realizar las siguientes acciones:</a:t>
            </a:r>
            <a:endParaRPr lang="es-EC" sz="2000" dirty="0">
              <a:latin typeface="Times New Roman" panose="02020603050405020304" pitchFamily="18" charset="0"/>
              <a:cs typeface="Times New Roman" panose="02020603050405020304" pitchFamily="18" charset="0"/>
            </a:endParaRPr>
          </a:p>
          <a:p>
            <a:pPr marL="0" indent="0" algn="just">
              <a:lnSpc>
                <a:spcPct val="170000"/>
              </a:lnSpc>
              <a:buNone/>
            </a:pPr>
            <a:r>
              <a:rPr lang="es-EC" sz="2000" dirty="0">
                <a:latin typeface="Times New Roman" panose="02020603050405020304" pitchFamily="18" charset="0"/>
                <a:cs typeface="Times New Roman" panose="02020603050405020304" pitchFamily="18" charset="0"/>
              </a:rPr>
              <a:t>1.- La Dirección Académica envía la planificación académica con carga horaria de inicio del periodo académico a la Dirección de Investigación </a:t>
            </a:r>
          </a:p>
          <a:p>
            <a:pPr marL="0" indent="0" algn="just">
              <a:lnSpc>
                <a:spcPct val="170000"/>
              </a:lnSpc>
              <a:buNone/>
            </a:pPr>
            <a:r>
              <a:rPr lang="es-EC" sz="2000" dirty="0">
                <a:latin typeface="Times New Roman" panose="02020603050405020304" pitchFamily="18" charset="0"/>
                <a:cs typeface="Times New Roman" panose="02020603050405020304" pitchFamily="18" charset="0"/>
              </a:rPr>
              <a:t>2.- La Dirección de Investigación en la matriz de planificación de actividades, proyectos y producciones técnicas, plantea dominios, líneas, y problemas y define </a:t>
            </a:r>
            <a:r>
              <a:rPr lang="es-EC" sz="2000" dirty="0" smtClean="0">
                <a:latin typeface="Times New Roman" panose="02020603050405020304" pitchFamily="18" charset="0"/>
                <a:cs typeface="Times New Roman" panose="02020603050405020304" pitchFamily="18" charset="0"/>
              </a:rPr>
              <a:t>producción técnica</a:t>
            </a:r>
            <a:endParaRPr lang="es-EC" sz="2000" dirty="0">
              <a:latin typeface="Times New Roman" panose="02020603050405020304" pitchFamily="18" charset="0"/>
              <a:cs typeface="Times New Roman" panose="02020603050405020304" pitchFamily="18" charset="0"/>
            </a:endParaRPr>
          </a:p>
          <a:p>
            <a:pPr marL="0" indent="0" algn="just">
              <a:lnSpc>
                <a:spcPct val="170000"/>
              </a:lnSpc>
              <a:buNone/>
            </a:pPr>
            <a:r>
              <a:rPr lang="es-EC" sz="2000" dirty="0">
                <a:latin typeface="Times New Roman" panose="02020603050405020304" pitchFamily="18" charset="0"/>
                <a:cs typeface="Times New Roman" panose="02020603050405020304" pitchFamily="18" charset="0"/>
              </a:rPr>
              <a:t>3.- La Dirección de Investigación envía a coordinadores para que ejecute la planificación de producciones </a:t>
            </a:r>
            <a:r>
              <a:rPr lang="es-EC" sz="2000" dirty="0" smtClean="0">
                <a:latin typeface="Times New Roman" panose="02020603050405020304" pitchFamily="18" charset="0"/>
                <a:cs typeface="Times New Roman" panose="02020603050405020304" pitchFamily="18" charset="0"/>
              </a:rPr>
              <a:t>técnicas.</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330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METODOLOGÍA </a:t>
            </a:r>
            <a:r>
              <a:rPr lang="es-EC" b="1" dirty="0" smtClean="0"/>
              <a:t>PARA REALIZAR PRODUCCIONES TÉCNICAS</a:t>
            </a:r>
            <a:endParaRPr lang="es-EC" dirty="0"/>
          </a:p>
        </p:txBody>
      </p:sp>
      <p:sp>
        <p:nvSpPr>
          <p:cNvPr id="3" name="Marcador de contenido 2"/>
          <p:cNvSpPr>
            <a:spLocks noGrp="1"/>
          </p:cNvSpPr>
          <p:nvPr>
            <p:ph idx="1"/>
          </p:nvPr>
        </p:nvSpPr>
        <p:spPr/>
        <p:txBody>
          <a:bodyPr>
            <a:normAutofit/>
          </a:bodyPr>
          <a:lstStyle/>
          <a:p>
            <a:pPr marL="0" indent="0" algn="just">
              <a:lnSpc>
                <a:spcPct val="170000"/>
              </a:lnSpc>
              <a:buNone/>
            </a:pPr>
            <a:r>
              <a:rPr lang="es-EC" sz="2400" dirty="0">
                <a:latin typeface="Times New Roman" panose="02020603050405020304" pitchFamily="18" charset="0"/>
                <a:cs typeface="Times New Roman" panose="02020603050405020304" pitchFamily="18" charset="0"/>
              </a:rPr>
              <a:t>4.-. Coordinadores envían a docentes para que definan tema de </a:t>
            </a:r>
            <a:r>
              <a:rPr lang="es-EC" sz="2400" dirty="0" smtClean="0">
                <a:latin typeface="Times New Roman" panose="02020603050405020304" pitchFamily="18" charset="0"/>
                <a:cs typeface="Times New Roman" panose="02020603050405020304" pitchFamily="18" charset="0"/>
              </a:rPr>
              <a:t>la producción técnica.</a:t>
            </a:r>
            <a:endParaRPr lang="es-EC" sz="2400" dirty="0">
              <a:latin typeface="Times New Roman" panose="02020603050405020304" pitchFamily="18" charset="0"/>
              <a:cs typeface="Times New Roman" panose="02020603050405020304" pitchFamily="18" charset="0"/>
            </a:endParaRPr>
          </a:p>
          <a:p>
            <a:pPr marL="0" indent="0" algn="just">
              <a:lnSpc>
                <a:spcPct val="170000"/>
              </a:lnSpc>
              <a:buNone/>
            </a:pPr>
            <a:r>
              <a:rPr lang="es-EC" sz="2400" dirty="0">
                <a:latin typeface="Times New Roman" panose="02020603050405020304" pitchFamily="18" charset="0"/>
                <a:cs typeface="Times New Roman" panose="02020603050405020304" pitchFamily="18" charset="0"/>
              </a:rPr>
              <a:t>5.- Docentes indican </a:t>
            </a:r>
            <a:r>
              <a:rPr lang="es-EC" sz="2400" dirty="0" smtClean="0">
                <a:latin typeface="Times New Roman" panose="02020603050405020304" pitchFamily="18" charset="0"/>
                <a:cs typeface="Times New Roman" panose="02020603050405020304" pitchFamily="18" charset="0"/>
              </a:rPr>
              <a:t>tema </a:t>
            </a:r>
            <a:r>
              <a:rPr lang="es-EC" sz="2400" dirty="0">
                <a:latin typeface="Times New Roman" panose="02020603050405020304" pitchFamily="18" charset="0"/>
                <a:cs typeface="Times New Roman" panose="02020603050405020304" pitchFamily="18" charset="0"/>
              </a:rPr>
              <a:t>y modalidad de ejecución para que sean aprobados.</a:t>
            </a:r>
          </a:p>
          <a:p>
            <a:pPr marL="0" indent="0" algn="just">
              <a:lnSpc>
                <a:spcPct val="170000"/>
              </a:lnSpc>
              <a:buNone/>
            </a:pPr>
            <a:r>
              <a:rPr lang="es-EC" sz="2400" dirty="0">
                <a:latin typeface="Times New Roman" panose="02020603050405020304" pitchFamily="18" charset="0"/>
                <a:cs typeface="Times New Roman" panose="02020603050405020304" pitchFamily="18" charset="0"/>
              </a:rPr>
              <a:t>6.- Dirección de Investigación aprueba o niega </a:t>
            </a:r>
            <a:r>
              <a:rPr lang="es-EC" sz="2400" dirty="0" smtClean="0">
                <a:latin typeface="Times New Roman" panose="02020603050405020304" pitchFamily="18" charset="0"/>
                <a:cs typeface="Times New Roman" panose="02020603050405020304" pitchFamily="18" charset="0"/>
              </a:rPr>
              <a:t>producciones técnicas</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908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METODOLOGÍA PARA REALIZAR PRODUCCIONES TÉCNICAS</a:t>
            </a:r>
            <a:endParaRPr lang="es-EC" dirty="0"/>
          </a:p>
        </p:txBody>
      </p:sp>
      <p:sp>
        <p:nvSpPr>
          <p:cNvPr id="3" name="Marcador de contenido 2"/>
          <p:cNvSpPr>
            <a:spLocks noGrp="1"/>
          </p:cNvSpPr>
          <p:nvPr>
            <p:ph idx="1"/>
          </p:nvPr>
        </p:nvSpPr>
        <p:spPr/>
        <p:txBody>
          <a:bodyPr/>
          <a:lstStyle/>
          <a:p>
            <a:pPr marL="0" indent="0" algn="just">
              <a:lnSpc>
                <a:spcPct val="100000"/>
              </a:lnSpc>
              <a:buNone/>
            </a:pPr>
            <a:r>
              <a:rPr lang="es-EC" sz="2000" dirty="0">
                <a:latin typeface="Times New Roman" panose="02020603050405020304" pitchFamily="18" charset="0"/>
                <a:cs typeface="Times New Roman" panose="02020603050405020304" pitchFamily="18" charset="0"/>
              </a:rPr>
              <a:t>7.- Los trabajos de la asignatura deben relacionarse  con los documentos que debe presentar para evidenciar la ejecución de la producción técnica. Donde se evidencie la ejecución de la correlación, que es una técnica estadística usada para determinar la relación entre dos o más variables.  La correlación puede ser de al menos dos variables. Es decir, se considera que dos variables cuantitativas están correlacionadas cuando los valores de una de ellas varían sistemáticamente con respecto a los valores de la otra. Las variables, son los conceptos que forman enunciados de un tipo particular denominado hipótesis. Fenómeno a la que se le va a evaluar su capacidad para influir, incidir o afectar a otras variables. Por lo cual, la entrega de documentos para el caso de producciones técnicas será:</a:t>
            </a:r>
          </a:p>
          <a:p>
            <a:pPr marL="457200" lvl="1" indent="0" algn="just">
              <a:lnSpc>
                <a:spcPct val="100000"/>
              </a:lnSpc>
              <a:buNone/>
            </a:pPr>
            <a:r>
              <a:rPr lang="es-EC" sz="2000" dirty="0">
                <a:latin typeface="Times New Roman" panose="02020603050405020304" pitchFamily="18" charset="0"/>
                <a:cs typeface="Times New Roman" panose="02020603050405020304" pitchFamily="18" charset="0"/>
              </a:rPr>
              <a:t>1.- Docente 1 elabora ficha de construcción de producción técnica a partir de un proceso de investigación</a:t>
            </a:r>
          </a:p>
          <a:p>
            <a:pPr marL="457200" lvl="1" indent="0" algn="just">
              <a:lnSpc>
                <a:spcPct val="100000"/>
              </a:lnSpc>
              <a:buNone/>
            </a:pPr>
            <a:r>
              <a:rPr lang="es-EC" sz="2000" dirty="0">
                <a:latin typeface="Times New Roman" panose="02020603050405020304" pitchFamily="18" charset="0"/>
                <a:cs typeface="Times New Roman" panose="02020603050405020304" pitchFamily="18" charset="0"/>
              </a:rPr>
              <a:t>2.- Docente 2 aplicación de producción técnica </a:t>
            </a:r>
          </a:p>
          <a:p>
            <a:pPr marL="457200" lvl="1" indent="0" algn="just">
              <a:lnSpc>
                <a:spcPct val="100000"/>
              </a:lnSpc>
              <a:buNone/>
            </a:pPr>
            <a:r>
              <a:rPr lang="es-EC" sz="2000" dirty="0">
                <a:latin typeface="Times New Roman" panose="02020603050405020304" pitchFamily="18" charset="0"/>
                <a:cs typeface="Times New Roman" panose="02020603050405020304" pitchFamily="18" charset="0"/>
              </a:rPr>
              <a:t>3.- Docente 3 elabora informe de aplicación de producción técnicas</a:t>
            </a:r>
          </a:p>
          <a:p>
            <a:pPr marL="0" indent="0">
              <a:buNone/>
            </a:pPr>
            <a:endParaRPr lang="es-EC" dirty="0"/>
          </a:p>
          <a:p>
            <a:pPr marL="0" indent="0">
              <a:buNone/>
            </a:pPr>
            <a:endParaRPr lang="es-EC" dirty="0"/>
          </a:p>
        </p:txBody>
      </p:sp>
    </p:spTree>
    <p:extLst>
      <p:ext uri="{BB962C8B-B14F-4D97-AF65-F5344CB8AC3E}">
        <p14:creationId xmlns:p14="http://schemas.microsoft.com/office/powerpoint/2010/main" val="101971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METODOLOGÍA PARA REALIZAR PRODUCCIONES TÉCNICAS</a:t>
            </a:r>
            <a:endParaRPr lang="es-EC" dirty="0"/>
          </a:p>
        </p:txBody>
      </p:sp>
      <p:sp>
        <p:nvSpPr>
          <p:cNvPr id="3" name="Marcador de contenido 2"/>
          <p:cNvSpPr>
            <a:spLocks noGrp="1"/>
          </p:cNvSpPr>
          <p:nvPr>
            <p:ph idx="1"/>
          </p:nvPr>
        </p:nvSpPr>
        <p:spPr/>
        <p:txBody>
          <a:bodyPr/>
          <a:lstStyle/>
          <a:p>
            <a:pPr marL="0" indent="0" algn="just">
              <a:lnSpc>
                <a:spcPct val="100000"/>
              </a:lnSpc>
              <a:buNone/>
            </a:pPr>
            <a:r>
              <a:rPr lang="es-EC" dirty="0" smtClean="0">
                <a:latin typeface="Times New Roman" panose="02020603050405020304" pitchFamily="18" charset="0"/>
                <a:cs typeface="Times New Roman" panose="02020603050405020304" pitchFamily="18" charset="0"/>
              </a:rPr>
              <a:t>8.- </a:t>
            </a:r>
            <a:r>
              <a:rPr lang="es-EC" dirty="0">
                <a:latin typeface="Times New Roman" panose="02020603050405020304" pitchFamily="18" charset="0"/>
                <a:cs typeface="Times New Roman" panose="02020603050405020304" pitchFamily="18" charset="0"/>
              </a:rPr>
              <a:t>Durante el módulo y luego de la revisión respectiva al final, cada uno de los docentes deberá </a:t>
            </a:r>
            <a:r>
              <a:rPr lang="es-EC" dirty="0" smtClean="0">
                <a:latin typeface="Times New Roman" panose="02020603050405020304" pitchFamily="18" charset="0"/>
                <a:cs typeface="Times New Roman" panose="02020603050405020304" pitchFamily="18" charset="0"/>
              </a:rPr>
              <a:t>enviar a la Dirección de Investigación, los documentos físicos y digitales que evidencien </a:t>
            </a:r>
            <a:r>
              <a:rPr lang="es-EC" dirty="0">
                <a:latin typeface="Times New Roman" panose="02020603050405020304" pitchFamily="18" charset="0"/>
                <a:cs typeface="Times New Roman" panose="02020603050405020304" pitchFamily="18" charset="0"/>
              </a:rPr>
              <a:t>que la producción técnicas se está coordinando de forma </a:t>
            </a:r>
            <a:r>
              <a:rPr lang="es-EC" dirty="0" smtClean="0">
                <a:latin typeface="Times New Roman" panose="02020603050405020304" pitchFamily="18" charset="0"/>
                <a:cs typeface="Times New Roman" panose="02020603050405020304" pitchFamily="18" charset="0"/>
              </a:rPr>
              <a:t>adecuada.</a:t>
            </a:r>
          </a:p>
          <a:p>
            <a:pPr marL="0" indent="0" algn="just">
              <a:lnSpc>
                <a:spcPct val="100000"/>
              </a:lnSpc>
              <a:buNone/>
            </a:pPr>
            <a:r>
              <a:rPr lang="es-EC" dirty="0">
                <a:latin typeface="Times New Roman" panose="02020603050405020304" pitchFamily="18" charset="0"/>
                <a:cs typeface="Times New Roman" panose="02020603050405020304" pitchFamily="18" charset="0"/>
              </a:rPr>
              <a:t>9</a:t>
            </a:r>
            <a:r>
              <a:rPr lang="es-EC" dirty="0" smtClean="0">
                <a:latin typeface="Times New Roman" panose="02020603050405020304" pitchFamily="18" charset="0"/>
                <a:cs typeface="Times New Roman" panose="02020603050405020304" pitchFamily="18" charset="0"/>
              </a:rPr>
              <a:t>.- </a:t>
            </a:r>
            <a:r>
              <a:rPr lang="es-EC" dirty="0">
                <a:latin typeface="Times New Roman" panose="02020603050405020304" pitchFamily="18" charset="0"/>
                <a:cs typeface="Times New Roman" panose="02020603050405020304" pitchFamily="18" charset="0"/>
              </a:rPr>
              <a:t>Luego de la revisión </a:t>
            </a:r>
            <a:r>
              <a:rPr lang="es-EC" dirty="0" smtClean="0">
                <a:latin typeface="Times New Roman" panose="02020603050405020304" pitchFamily="18" charset="0"/>
                <a:cs typeface="Times New Roman" panose="02020603050405020304" pitchFamily="18" charset="0"/>
              </a:rPr>
              <a:t> la Dirección de Investigación indicará la aprobación del mismo que debe </a:t>
            </a:r>
            <a:r>
              <a:rPr lang="es-EC" dirty="0">
                <a:latin typeface="Times New Roman" panose="02020603050405020304" pitchFamily="18" charset="0"/>
                <a:cs typeface="Times New Roman" panose="02020603050405020304" pitchFamily="18" charset="0"/>
              </a:rPr>
              <a:t>ir incorporado en el portafolio docente que se presenta para el pago.</a:t>
            </a:r>
          </a:p>
          <a:p>
            <a:pPr marL="0" indent="0">
              <a:lnSpc>
                <a:spcPct val="100000"/>
              </a:lnSpc>
              <a:buNone/>
            </a:pPr>
            <a:r>
              <a:rPr lang="es-EC" dirty="0" smtClean="0">
                <a:latin typeface="Times New Roman" panose="02020603050405020304" pitchFamily="18" charset="0"/>
                <a:cs typeface="Times New Roman" panose="02020603050405020304" pitchFamily="18" charset="0"/>
              </a:rPr>
              <a:t>10.- </a:t>
            </a:r>
            <a:r>
              <a:rPr lang="es-EC" dirty="0">
                <a:latin typeface="Times New Roman" panose="02020603050405020304" pitchFamily="18" charset="0"/>
                <a:cs typeface="Times New Roman" panose="02020603050405020304" pitchFamily="18" charset="0"/>
              </a:rPr>
              <a:t>El docente que debe presentar el informe final, será el que debe entregar todos los documentos en base al presente manual.</a:t>
            </a:r>
          </a:p>
          <a:p>
            <a:pPr marL="0" indent="0">
              <a:buNone/>
            </a:pPr>
            <a:endParaRPr lang="es-EC" dirty="0"/>
          </a:p>
        </p:txBody>
      </p:sp>
    </p:spTree>
    <p:extLst>
      <p:ext uri="{BB962C8B-B14F-4D97-AF65-F5344CB8AC3E}">
        <p14:creationId xmlns:p14="http://schemas.microsoft.com/office/powerpoint/2010/main" val="3516993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138" y="1788407"/>
            <a:ext cx="7772400" cy="1325563"/>
          </a:xfrm>
        </p:spPr>
        <p:txBody>
          <a:bodyPr>
            <a:noAutofit/>
          </a:bodyPr>
          <a:lstStyle/>
          <a:p>
            <a:pPr algn="just"/>
            <a:r>
              <a:rPr lang="en-US" sz="2400" b="1" dirty="0" smtClean="0"/>
              <a:t>MATRIZ DE </a:t>
            </a:r>
            <a:r>
              <a:rPr lang="es-EC" sz="2400" b="1" dirty="0"/>
              <a:t>PLANIFICACIÓN DE EJECUCIÓN Y SEGUIMIENTO DE PRODUCCIONES TÉCNICAS, ACTIVIDADES Y PROYECTOS DE </a:t>
            </a:r>
            <a:r>
              <a:rPr lang="es-EC" sz="2400" b="1" dirty="0" smtClean="0"/>
              <a:t>VINCULACIÓN</a:t>
            </a:r>
            <a:br>
              <a:rPr lang="es-EC" sz="2400" b="1" dirty="0" smtClean="0"/>
            </a:br>
            <a:r>
              <a:rPr lang="es-EC" sz="2400" b="1" dirty="0"/>
              <a:t/>
            </a:r>
            <a:br>
              <a:rPr lang="es-EC" sz="2400" b="1" dirty="0"/>
            </a:br>
            <a:r>
              <a:rPr lang="es-EC" sz="2400" b="1" dirty="0" smtClean="0"/>
              <a:t/>
            </a:r>
            <a:br>
              <a:rPr lang="es-EC" sz="2400" b="1" dirty="0" smtClean="0"/>
            </a:br>
            <a:r>
              <a:rPr lang="es-EC" sz="2400" b="1" dirty="0" smtClean="0"/>
              <a:t>Para completar la matriz de Planificación de ejecución y seguimiento de producciones técnicas, actividades y proyectos de vinculación se debe tomar en cuenta el color de los casilleros como se indica a continuación </a:t>
            </a:r>
            <a:endParaRPr lang="es-EC" sz="2400" b="1" dirty="0"/>
          </a:p>
        </p:txBody>
      </p:sp>
      <p:sp>
        <p:nvSpPr>
          <p:cNvPr id="7" name="Marcador de contenido 6"/>
          <p:cNvSpPr>
            <a:spLocks noGrp="1"/>
          </p:cNvSpPr>
          <p:nvPr>
            <p:ph idx="1"/>
          </p:nvPr>
        </p:nvSpPr>
        <p:spPr/>
        <p:txBody>
          <a:bodyPr/>
          <a:lstStyle/>
          <a:p>
            <a:endParaRPr lang="es-EC"/>
          </a:p>
        </p:txBody>
      </p:sp>
      <p:pic>
        <p:nvPicPr>
          <p:cNvPr id="8" name="Imagen 7"/>
          <p:cNvPicPr>
            <a:picLocks noChangeAspect="1"/>
          </p:cNvPicPr>
          <p:nvPr/>
        </p:nvPicPr>
        <p:blipFill>
          <a:blip r:embed="rId2"/>
          <a:stretch>
            <a:fillRect/>
          </a:stretch>
        </p:blipFill>
        <p:spPr>
          <a:xfrm>
            <a:off x="6096000" y="4468976"/>
            <a:ext cx="5093816" cy="1397344"/>
          </a:xfrm>
          <a:prstGeom prst="rect">
            <a:avLst/>
          </a:prstGeom>
        </p:spPr>
      </p:pic>
    </p:spTree>
    <p:extLst>
      <p:ext uri="{BB962C8B-B14F-4D97-AF65-F5344CB8AC3E}">
        <p14:creationId xmlns:p14="http://schemas.microsoft.com/office/powerpoint/2010/main" val="1734651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endParaRPr lang="es-EC" sz="4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ctr">
              <a:lnSpc>
                <a:spcPct val="150000"/>
              </a:lnSpc>
              <a:buNone/>
            </a:pPr>
            <a:r>
              <a:rPr lang="es-EC" sz="5400" b="1" dirty="0" smtClean="0">
                <a:solidFill>
                  <a:schemeClr val="accent1">
                    <a:lumMod val="75000"/>
                  </a:schemeClr>
                </a:solidFill>
                <a:latin typeface="Times New Roman" panose="02020603050405020304" pitchFamily="18" charset="0"/>
                <a:cs typeface="Times New Roman" panose="02020603050405020304" pitchFamily="18" charset="0"/>
              </a:rPr>
              <a:t>EJECUCIÓN DE LA PRODUCCIÓN TÉCNICA</a:t>
            </a:r>
            <a:endParaRPr lang="es-EC" sz="54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355519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6316" y="1133343"/>
            <a:ext cx="11307651" cy="5632311"/>
          </a:xfrm>
          <a:prstGeom prst="rect">
            <a:avLst/>
          </a:prstGeom>
        </p:spPr>
        <p:txBody>
          <a:bodyPr wrap="square">
            <a:spAutoFit/>
          </a:bodyPr>
          <a:lstStyle/>
          <a:p>
            <a:pPr algn="just">
              <a:lnSpc>
                <a:spcPct val="150000"/>
              </a:lnSpc>
            </a:pPr>
            <a:r>
              <a:rPr lang="es-EC" sz="1600" b="1" dirty="0">
                <a:latin typeface="Times New Roman" panose="02020603050405020304" pitchFamily="18" charset="0"/>
                <a:cs typeface="Times New Roman" panose="02020603050405020304" pitchFamily="18" charset="0"/>
              </a:rPr>
              <a:t>DOCUMENTOS QUE SE DEBEN ENTREGAR </a:t>
            </a:r>
            <a:r>
              <a:rPr lang="es-EC" sz="1600" b="1" dirty="0" smtClean="0">
                <a:latin typeface="Times New Roman" panose="02020603050405020304" pitchFamily="18" charset="0"/>
                <a:cs typeface="Times New Roman" panose="02020603050405020304" pitchFamily="18" charset="0"/>
              </a:rPr>
              <a:t>PARA LA EJECUCIÓN DE LA PRODUCCIÓN TÉCNICA</a:t>
            </a:r>
          </a:p>
          <a:p>
            <a:pPr algn="just">
              <a:lnSpc>
                <a:spcPct val="150000"/>
              </a:lnSpc>
            </a:pPr>
            <a:r>
              <a:rPr lang="es-EC" sz="1600" b="1" dirty="0" smtClean="0">
                <a:latin typeface="Times New Roman" panose="02020603050405020304" pitchFamily="18" charset="0"/>
                <a:cs typeface="Times New Roman" panose="02020603050405020304" pitchFamily="18" charset="0"/>
              </a:rPr>
              <a:t> </a:t>
            </a:r>
            <a:r>
              <a:rPr lang="es-EC" sz="1600" dirty="0" smtClean="0">
                <a:latin typeface="Times New Roman" panose="02020603050405020304" pitchFamily="18" charset="0"/>
                <a:cs typeface="Times New Roman" panose="02020603050405020304" pitchFamily="18" charset="0"/>
              </a:rPr>
              <a:t>Luego del diseño e implementación de la producción técnica se </a:t>
            </a:r>
            <a:r>
              <a:rPr lang="es-EC" sz="1600" dirty="0">
                <a:latin typeface="Times New Roman" panose="02020603050405020304" pitchFamily="18" charset="0"/>
                <a:cs typeface="Times New Roman" panose="02020603050405020304" pitchFamily="18" charset="0"/>
              </a:rPr>
              <a:t>debe </a:t>
            </a:r>
            <a:r>
              <a:rPr lang="es-EC" sz="1600" dirty="0" smtClean="0">
                <a:latin typeface="Times New Roman" panose="02020603050405020304" pitchFamily="18" charset="0"/>
                <a:cs typeface="Times New Roman" panose="02020603050405020304" pitchFamily="18" charset="0"/>
              </a:rPr>
              <a:t>entregar en una carpeta </a:t>
            </a:r>
            <a:r>
              <a:rPr lang="es-EC" sz="1600" dirty="0" err="1" smtClean="0">
                <a:latin typeface="Times New Roman" panose="02020603050405020304" pitchFamily="18" charset="0"/>
                <a:cs typeface="Times New Roman" panose="02020603050405020304" pitchFamily="18" charset="0"/>
              </a:rPr>
              <a:t>bené</a:t>
            </a:r>
            <a:r>
              <a:rPr lang="es-EC" sz="1600" dirty="0" smtClean="0">
                <a:latin typeface="Times New Roman" panose="02020603050405020304" pitchFamily="18" charset="0"/>
                <a:cs typeface="Times New Roman" panose="02020603050405020304" pitchFamily="18" charset="0"/>
              </a:rPr>
              <a:t> con separadores, la siguiente información:</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n-US" sz="1600" dirty="0" err="1" smtClean="0">
                <a:latin typeface="Times New Roman" panose="02020603050405020304" pitchFamily="18" charset="0"/>
                <a:cs typeface="Times New Roman" panose="02020603050405020304" pitchFamily="18" charset="0"/>
              </a:rPr>
              <a:t>Formulario</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aprobación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producción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técnica</a:t>
            </a:r>
            <a:endParaRPr lang="en-US" sz="1600" dirty="0" smtClean="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Oficio de la institución receptora solicitando la implementación de producción técnica</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Ficha de evidencia de construcción de la producción técnica</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Informe de aplicación de la producción técnica</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Formulario de revisión del Informe de la Producción Técnica</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Guía de uso de la producción técnica (empastado dos ejemplares)</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Actas </a:t>
            </a:r>
            <a:r>
              <a:rPr lang="es-EC" sz="1600" dirty="0">
                <a:latin typeface="Times New Roman" panose="02020603050405020304" pitchFamily="18" charset="0"/>
                <a:cs typeface="Times New Roman" panose="02020603050405020304" pitchFamily="18" charset="0"/>
              </a:rPr>
              <a:t>de reuniones entre estudiantes, tutores docentes, autoridades donde se va </a:t>
            </a:r>
            <a:r>
              <a:rPr lang="es-EC" sz="1600" dirty="0" smtClean="0">
                <a:latin typeface="Times New Roman" panose="02020603050405020304" pitchFamily="18" charset="0"/>
                <a:cs typeface="Times New Roman" panose="02020603050405020304" pitchFamily="18" charset="0"/>
              </a:rPr>
              <a:t>diseñar e implementar la producción técnica</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a:latin typeface="Times New Roman" panose="02020603050405020304" pitchFamily="18" charset="0"/>
                <a:cs typeface="Times New Roman" panose="02020603050405020304" pitchFamily="18" charset="0"/>
              </a:rPr>
              <a:t>Certificados.</a:t>
            </a:r>
          </a:p>
          <a:p>
            <a:pPr marL="514350" indent="-514350" algn="just">
              <a:lnSpc>
                <a:spcPct val="150000"/>
              </a:lnSpc>
              <a:buFont typeface="+mj-lt"/>
              <a:buAutoNum type="arabicPeriod"/>
            </a:pPr>
            <a:r>
              <a:rPr lang="es-EC" sz="1600" dirty="0">
                <a:latin typeface="Times New Roman" panose="02020603050405020304" pitchFamily="18" charset="0"/>
                <a:cs typeface="Times New Roman" panose="02020603050405020304" pitchFamily="18" charset="0"/>
              </a:rPr>
              <a:t>Fotografías (con fuente</a:t>
            </a:r>
            <a:r>
              <a:rPr lang="es-EC" sz="1600" dirty="0" smtClean="0">
                <a:latin typeface="Times New Roman" panose="02020603050405020304" pitchFamily="18" charset="0"/>
                <a:cs typeface="Times New Roman" panose="02020603050405020304" pitchFamily="18" charset="0"/>
              </a:rPr>
              <a:t>)</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Listado de participantes con firmas de respaldo del proceso de socialización de la implementación de la producción técnicas</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Incluir las presentaciones utilizadas para la socialización de las producciones técnicas</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Cd con toda la información antes detallada.</a:t>
            </a:r>
            <a:endParaRPr lang="es-EC"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9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6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S" sz="2400" dirty="0" smtClean="0">
                <a:latin typeface="Times New Roman" panose="02020603050405020304" pitchFamily="18" charset="0"/>
                <a:cs typeface="Times New Roman" panose="02020603050405020304" pitchFamily="18" charset="0"/>
              </a:rPr>
              <a:t>En base al </a:t>
            </a:r>
            <a:r>
              <a:rPr lang="es-ES" sz="2400" b="1" dirty="0" smtClean="0">
                <a:latin typeface="Times New Roman" panose="02020603050405020304" pitchFamily="18" charset="0"/>
                <a:cs typeface="Times New Roman" panose="02020603050405020304" pitchFamily="18" charset="0"/>
              </a:rPr>
              <a:t>artículo 55</a:t>
            </a:r>
            <a:r>
              <a:rPr lang="es-ES" sz="2400" dirty="0" smtClean="0">
                <a:latin typeface="Times New Roman" panose="02020603050405020304" pitchFamily="18" charset="0"/>
                <a:cs typeface="Times New Roman" panose="02020603050405020304" pitchFamily="18" charset="0"/>
              </a:rPr>
              <a:t> del reglamento de investigación del Instituto Superior Tecnológico Japón, </a:t>
            </a:r>
            <a:r>
              <a:rPr lang="es-ES" sz="2400" dirty="0">
                <a:latin typeface="Times New Roman" panose="02020603050405020304" pitchFamily="18" charset="0"/>
                <a:cs typeface="Times New Roman" panose="02020603050405020304" pitchFamily="18" charset="0"/>
              </a:rPr>
              <a:t>l</a:t>
            </a:r>
            <a:r>
              <a:rPr lang="es-ES" sz="2400" dirty="0" smtClean="0">
                <a:latin typeface="Times New Roman" panose="02020603050405020304" pitchFamily="18" charset="0"/>
                <a:cs typeface="Times New Roman" panose="02020603050405020304" pitchFamily="18" charset="0"/>
              </a:rPr>
              <a:t>a </a:t>
            </a:r>
            <a:r>
              <a:rPr lang="es-ES" sz="2400" dirty="0">
                <a:latin typeface="Times New Roman" panose="02020603050405020304" pitchFamily="18" charset="0"/>
                <a:cs typeface="Times New Roman" panose="02020603050405020304" pitchFamily="18" charset="0"/>
              </a:rPr>
              <a:t>Planificación de Investigación Desarrollo e Innovación tiene como objetivo promover, el desarrollo, la consolidación y la proyección de la investigación producida en el Instituto Superior Tecnológico Japón, para la generación de la ciencia, el arte, la cultura, la tecnología e innovación; y para la solución de los problemas que permitan transformar nuestra Sociedad, Local, Regional, Nacional e Internacional.</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848870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290" y="238125"/>
            <a:ext cx="7772400" cy="1325563"/>
          </a:xfrm>
        </p:spPr>
        <p:txBody>
          <a:bodyPr>
            <a:normAutofit/>
          </a:bodyPr>
          <a:lstStyle/>
          <a:p>
            <a:r>
              <a:rPr lang="en-US" sz="2800" dirty="0" err="1">
                <a:latin typeface="Times New Roman" panose="02020603050405020304" pitchFamily="18" charset="0"/>
                <a:cs typeface="Times New Roman" panose="02020603050405020304" pitchFamily="18" charset="0"/>
              </a:rPr>
              <a:t>Formulario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aprobación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producción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técnica</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s-EC" sz="3600" dirty="0"/>
          </a:p>
        </p:txBody>
      </p:sp>
      <p:pic>
        <p:nvPicPr>
          <p:cNvPr id="6" name="Marcador de contenido 5"/>
          <p:cNvPicPr>
            <a:picLocks noGrp="1" noChangeAspect="1"/>
          </p:cNvPicPr>
          <p:nvPr>
            <p:ph idx="1"/>
          </p:nvPr>
        </p:nvPicPr>
        <p:blipFill>
          <a:blip r:embed="rId2"/>
          <a:stretch>
            <a:fillRect/>
          </a:stretch>
        </p:blipFill>
        <p:spPr>
          <a:xfrm>
            <a:off x="4069724" y="900906"/>
            <a:ext cx="4043966" cy="7115677"/>
          </a:xfrm>
          <a:prstGeom prst="rect">
            <a:avLst/>
          </a:prstGeom>
        </p:spPr>
      </p:pic>
    </p:spTree>
    <p:extLst>
      <p:ext uri="{BB962C8B-B14F-4D97-AF65-F5344CB8AC3E}">
        <p14:creationId xmlns:p14="http://schemas.microsoft.com/office/powerpoint/2010/main" val="3583904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97488"/>
            <a:ext cx="7772400" cy="1325563"/>
          </a:xfrm>
        </p:spPr>
        <p:txBody>
          <a:bodyPr>
            <a:noAutofit/>
          </a:bodyPr>
          <a:lstStyle/>
          <a:p>
            <a:r>
              <a:rPr lang="es-EC" sz="3200" b="1" dirty="0">
                <a:cs typeface="Times New Roman" panose="02020603050405020304" pitchFamily="18" charset="0"/>
              </a:rPr>
              <a:t>Oficio de la institución receptora </a:t>
            </a:r>
            <a:r>
              <a:rPr lang="es-EC" sz="3200" b="1" dirty="0" smtClean="0">
                <a:cs typeface="Times New Roman" panose="02020603050405020304" pitchFamily="18" charset="0"/>
              </a:rPr>
              <a:t>solicitando la implementación de producción técnica</a:t>
            </a:r>
            <a:r>
              <a:rPr lang="es-EC" sz="3600" b="1" dirty="0">
                <a:latin typeface="Times New Roman" panose="02020603050405020304" pitchFamily="18" charset="0"/>
                <a:cs typeface="Times New Roman" panose="02020603050405020304" pitchFamily="18" charset="0"/>
              </a:rPr>
              <a:t/>
            </a:r>
            <a:br>
              <a:rPr lang="es-EC" sz="3600" b="1" dirty="0">
                <a:latin typeface="Times New Roman" panose="02020603050405020304" pitchFamily="18" charset="0"/>
                <a:cs typeface="Times New Roman" panose="02020603050405020304" pitchFamily="18" charset="0"/>
              </a:rPr>
            </a:br>
            <a:endParaRPr lang="es-EC" sz="3600" b="1" dirty="0"/>
          </a:p>
        </p:txBody>
      </p:sp>
      <p:sp>
        <p:nvSpPr>
          <p:cNvPr id="3" name="Marcador de contenido 2"/>
          <p:cNvSpPr>
            <a:spLocks noGrp="1"/>
          </p:cNvSpPr>
          <p:nvPr>
            <p:ph idx="1"/>
          </p:nvPr>
        </p:nvSpPr>
        <p:spPr>
          <a:xfrm>
            <a:off x="838200" y="1310470"/>
            <a:ext cx="10515600" cy="4351338"/>
          </a:xfrm>
        </p:spPr>
        <p:txBody>
          <a:bodyPr>
            <a:noAutofit/>
          </a:bodyPr>
          <a:lstStyle/>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Señor Magister</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Milton Altamirano Pazmiño</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Vicerrector</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Instituto Superior Tecnológico Japón</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El (Nombre de la institución), institución dedicada al servicio de……………… en el sector de……………. y que trabaja con……………….. </a:t>
            </a:r>
            <a:r>
              <a:rPr lang="es-EC" sz="1400" dirty="0">
                <a:latin typeface="Times New Roman" panose="02020603050405020304" pitchFamily="18" charset="0"/>
                <a:cs typeface="Times New Roman" panose="02020603050405020304" pitchFamily="18" charset="0"/>
              </a:rPr>
              <a:t>e</a:t>
            </a:r>
            <a:r>
              <a:rPr lang="es-EC" sz="1400" dirty="0" smtClean="0">
                <a:latin typeface="Times New Roman" panose="02020603050405020304" pitchFamily="18" charset="0"/>
                <a:cs typeface="Times New Roman" panose="02020603050405020304" pitchFamily="18" charset="0"/>
              </a:rPr>
              <a:t>xpresa un cordial saludo e informa que en base a la información revisada en sus redes sociales y página web, solicitamos ser también beneficiarios de la implementación de proyectos de desarrollo experimental, a través del diseño e implementación de producciones técnicas que viene realizando el Instituto Superior Tecnológico Japón, en distintas instituciones. Por lo que, ponemos a su disposición nuestra institución que enfrenta los siguientes problemas:………………………………………….</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Agradeciendo desde ya el apoyo a la presente.</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Atentamente,</a:t>
            </a:r>
            <a:endParaRPr lang="es-EC" sz="1400" dirty="0">
              <a:latin typeface="Times New Roman" panose="02020603050405020304" pitchFamily="18" charset="0"/>
              <a:cs typeface="Times New Roman" panose="02020603050405020304" pitchFamily="18" charset="0"/>
            </a:endParaRP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Nombre y firma del Director de la Institución</a:t>
            </a:r>
            <a:endParaRPr lang="es-EC"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710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sp>
        <p:nvSpPr>
          <p:cNvPr id="3" name="Marcador de contenido 2"/>
          <p:cNvSpPr>
            <a:spLocks noGrp="1"/>
          </p:cNvSpPr>
          <p:nvPr>
            <p:ph idx="1"/>
          </p:nvPr>
        </p:nvSpPr>
        <p:spPr>
          <a:xfrm>
            <a:off x="838200" y="808194"/>
            <a:ext cx="10515600" cy="4351338"/>
          </a:xfrm>
        </p:spPr>
        <p:txBody>
          <a:bodyPr>
            <a:normAutofit lnSpcReduction="10000"/>
          </a:bodyPr>
          <a:lstStyle/>
          <a:p>
            <a:pPr marL="0" indent="0" algn="ctr">
              <a:lnSpc>
                <a:spcPct val="200000"/>
              </a:lnSpc>
              <a:buNone/>
            </a:pPr>
            <a:endParaRPr lang="es-EC" sz="4400" dirty="0" smtClean="0">
              <a:latin typeface="Times New Roman" panose="02020603050405020304" pitchFamily="18" charset="0"/>
              <a:cs typeface="Times New Roman" panose="02020603050405020304" pitchFamily="18" charset="0"/>
            </a:endParaRPr>
          </a:p>
          <a:p>
            <a:pPr marL="0" indent="0" algn="ctr">
              <a:lnSpc>
                <a:spcPct val="200000"/>
              </a:lnSpc>
              <a:buNone/>
            </a:pPr>
            <a:r>
              <a:rPr lang="es-EC" sz="4800" b="1" dirty="0" smtClean="0">
                <a:solidFill>
                  <a:schemeClr val="accent5">
                    <a:lumMod val="50000"/>
                  </a:schemeClr>
                </a:solidFill>
                <a:latin typeface="Times New Roman" panose="02020603050405020304" pitchFamily="18" charset="0"/>
                <a:cs typeface="Times New Roman" panose="02020603050405020304" pitchFamily="18" charset="0"/>
              </a:rPr>
              <a:t>Ficha de evidencia de construcción de la producción técnica</a:t>
            </a:r>
            <a:endParaRPr lang="es-EC" sz="4800" b="1" dirty="0">
              <a:solidFill>
                <a:schemeClr val="accent5">
                  <a:lumMod val="50000"/>
                </a:schemeClr>
              </a:solidFill>
            </a:endParaRPr>
          </a:p>
        </p:txBody>
      </p:sp>
    </p:spTree>
    <p:extLst>
      <p:ext uri="{BB962C8B-B14F-4D97-AF65-F5344CB8AC3E}">
        <p14:creationId xmlns:p14="http://schemas.microsoft.com/office/powerpoint/2010/main" val="1773178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2800" b="1" dirty="0" smtClean="0"/>
              <a:t>Estructura de la Ficha de evidencia de la producción técnica</a:t>
            </a:r>
            <a:endParaRPr lang="es-EC" sz="28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32447840"/>
              </p:ext>
            </p:extLst>
          </p:nvPr>
        </p:nvGraphicFramePr>
        <p:xfrm>
          <a:off x="953037" y="1539336"/>
          <a:ext cx="9775063" cy="4924100"/>
        </p:xfrm>
        <a:graphic>
          <a:graphicData uri="http://schemas.openxmlformats.org/drawingml/2006/table">
            <a:tbl>
              <a:tblPr firstRow="1" firstCol="1" bandRow="1">
                <a:tableStyleId>{5C22544A-7EE6-4342-B048-85BDC9FD1C3A}</a:tableStyleId>
              </a:tblPr>
              <a:tblGrid>
                <a:gridCol w="4886967"/>
                <a:gridCol w="4888096"/>
              </a:tblGrid>
              <a:tr h="838482">
                <a:tc>
                  <a:txBody>
                    <a:bodyPr/>
                    <a:lstStyle/>
                    <a:p>
                      <a:pPr algn="just">
                        <a:lnSpc>
                          <a:spcPct val="150000"/>
                        </a:lnSpc>
                        <a:spcAft>
                          <a:spcPts val="0"/>
                        </a:spcAft>
                      </a:pPr>
                      <a:r>
                        <a:rPr lang="es-ES" sz="1050" dirty="0">
                          <a:effectLst/>
                        </a:rPr>
                        <a:t>NOMBRE DE LA PRODUCCIÓN TÉCNICA</a:t>
                      </a:r>
                      <a:endParaRPr lang="es-EC"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50" dirty="0">
                          <a:effectLst/>
                        </a:rPr>
                        <a:t>Denominación de la actividad que se propone realizar y la cuál será de utilidad para la sociedad y aplicación de los estudiantes. </a:t>
                      </a:r>
                      <a:endParaRPr lang="es-EC" sz="1000" dirty="0">
                        <a:effectLst/>
                      </a:endParaRPr>
                    </a:p>
                    <a:p>
                      <a:pPr algn="just">
                        <a:lnSpc>
                          <a:spcPct val="150000"/>
                        </a:lnSpc>
                        <a:spcAft>
                          <a:spcPts val="0"/>
                        </a:spcAft>
                      </a:pPr>
                      <a:r>
                        <a:rPr lang="es-EC" sz="1050" dirty="0">
                          <a:effectLst/>
                        </a:rPr>
                        <a:t> </a:t>
                      </a:r>
                      <a:endParaRPr lang="es-EC"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r>
              <a:tr h="178844">
                <a:tc>
                  <a:txBody>
                    <a:bodyPr/>
                    <a:lstStyle/>
                    <a:p>
                      <a:pPr algn="just">
                        <a:lnSpc>
                          <a:spcPct val="150000"/>
                        </a:lnSpc>
                        <a:spcAft>
                          <a:spcPts val="0"/>
                        </a:spcAft>
                      </a:pPr>
                      <a:r>
                        <a:rPr lang="es-ES" sz="1000" dirty="0">
                          <a:effectLst/>
                        </a:rPr>
                        <a:t>DOCENTE</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a:effectLst/>
                        </a:rPr>
                        <a:t> Indicar el o los docentes a cargo.</a:t>
                      </a:r>
                      <a:endParaRPr lang="es-EC"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r>
              <a:tr h="335393">
                <a:tc>
                  <a:txBody>
                    <a:bodyPr/>
                    <a:lstStyle/>
                    <a:p>
                      <a:pPr algn="just">
                        <a:lnSpc>
                          <a:spcPct val="150000"/>
                        </a:lnSpc>
                        <a:spcAft>
                          <a:spcPts val="0"/>
                        </a:spcAft>
                      </a:pPr>
                      <a:r>
                        <a:rPr lang="es-ES" sz="1000" dirty="0">
                          <a:effectLst/>
                        </a:rPr>
                        <a:t>UNIDAD ACADÉMICA RESPONSABLE</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dirty="0">
                          <a:effectLst/>
                        </a:rPr>
                        <a:t>Área académica a la cual corresponde la actividad propuesta</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r>
              <a:tr h="2180054">
                <a:tc>
                  <a:txBody>
                    <a:bodyPr/>
                    <a:lstStyle/>
                    <a:p>
                      <a:pPr algn="just">
                        <a:lnSpc>
                          <a:spcPct val="150000"/>
                        </a:lnSpc>
                        <a:spcAft>
                          <a:spcPts val="0"/>
                        </a:spcAft>
                      </a:pPr>
                      <a:r>
                        <a:rPr lang="es-ES" sz="1000" dirty="0">
                          <a:effectLst/>
                        </a:rPr>
                        <a:t>OBJETIVO </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dirty="0">
                          <a:effectLst/>
                        </a:rPr>
                        <a:t>Objetivo General: </a:t>
                      </a:r>
                      <a:endParaRPr lang="es-EC" sz="1000" dirty="0">
                        <a:effectLst/>
                      </a:endParaRPr>
                    </a:p>
                    <a:p>
                      <a:pPr algn="just">
                        <a:lnSpc>
                          <a:spcPct val="150000"/>
                        </a:lnSpc>
                        <a:spcAft>
                          <a:spcPts val="0"/>
                        </a:spcAft>
                      </a:pPr>
                      <a:r>
                        <a:rPr lang="es-ES" sz="1000" dirty="0">
                          <a:effectLst/>
                        </a:rPr>
                        <a:t>Describir un objetivo general iniciando con verbo en infinitivo, recordar que el objetivo debe contener el ¿Qué? ¿Cómo? ¿Para Qué?</a:t>
                      </a:r>
                      <a:endParaRPr lang="es-EC" sz="1000" dirty="0">
                        <a:effectLst/>
                      </a:endParaRPr>
                    </a:p>
                    <a:p>
                      <a:pPr algn="just">
                        <a:lnSpc>
                          <a:spcPct val="150000"/>
                        </a:lnSpc>
                        <a:spcAft>
                          <a:spcPts val="0"/>
                        </a:spcAft>
                      </a:pPr>
                      <a:r>
                        <a:rPr lang="es-ES" sz="1000" dirty="0">
                          <a:effectLst/>
                        </a:rPr>
                        <a:t>Objetivo Específico:</a:t>
                      </a:r>
                      <a:endParaRPr lang="es-EC" sz="1000" dirty="0">
                        <a:effectLst/>
                      </a:endParaRPr>
                    </a:p>
                    <a:p>
                      <a:pPr algn="just">
                        <a:lnSpc>
                          <a:spcPct val="150000"/>
                        </a:lnSpc>
                        <a:spcAft>
                          <a:spcPts val="0"/>
                        </a:spcAft>
                      </a:pPr>
                      <a:r>
                        <a:rPr lang="es-ES" sz="1000" dirty="0">
                          <a:effectLst/>
                        </a:rPr>
                        <a:t>Describir mínimo 2 y máximo 3, iniciando con verbo en infinitivo. Son objetivos alineados y de soporte del objetivo general. Uno de ellos debe enunciar la meta a alcanzarse y otro la acción mediante la cual se realzará. </a:t>
                      </a:r>
                      <a:endParaRPr lang="es-EC" sz="1000" dirty="0">
                        <a:effectLst/>
                      </a:endParaRPr>
                    </a:p>
                    <a:p>
                      <a:pPr algn="just">
                        <a:lnSpc>
                          <a:spcPct val="150000"/>
                        </a:lnSpc>
                        <a:spcAft>
                          <a:spcPts val="0"/>
                        </a:spcAft>
                      </a:pPr>
                      <a:r>
                        <a:rPr lang="es-EC" sz="1000" dirty="0">
                          <a:effectLst/>
                        </a:rPr>
                        <a:t> </a:t>
                      </a:r>
                      <a:endParaRPr lang="es-EC" sz="1000" dirty="0">
                        <a:effectLst/>
                        <a:latin typeface="Times New Roman" panose="02020603050405020304" pitchFamily="18" charset="0"/>
                        <a:ea typeface="Times New Roman" panose="02020603050405020304" pitchFamily="18" charset="0"/>
                      </a:endParaRPr>
                    </a:p>
                  </a:txBody>
                  <a:tcPr marL="37512" marR="37512" marT="0" marB="0"/>
                </a:tc>
              </a:tr>
              <a:tr h="503089">
                <a:tc>
                  <a:txBody>
                    <a:bodyPr/>
                    <a:lstStyle/>
                    <a:p>
                      <a:pPr algn="just">
                        <a:lnSpc>
                          <a:spcPct val="150000"/>
                        </a:lnSpc>
                        <a:spcAft>
                          <a:spcPts val="0"/>
                        </a:spcAft>
                      </a:pPr>
                      <a:r>
                        <a:rPr lang="es-ES" sz="1000" dirty="0">
                          <a:effectLst/>
                        </a:rPr>
                        <a:t>SINOPSIS</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dirty="0">
                          <a:effectLst/>
                        </a:rPr>
                        <a:t>Es el resumen de lo que pretende lograrse con la producción técnica en no más de 200 palabras </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r>
              <a:tr h="503089">
                <a:tc>
                  <a:txBody>
                    <a:bodyPr/>
                    <a:lstStyle/>
                    <a:p>
                      <a:pPr algn="just">
                        <a:lnSpc>
                          <a:spcPct val="150000"/>
                        </a:lnSpc>
                        <a:spcAft>
                          <a:spcPts val="0"/>
                        </a:spcAft>
                      </a:pPr>
                      <a:r>
                        <a:rPr lang="es-ES" sz="1000" dirty="0">
                          <a:effectLst/>
                        </a:rPr>
                        <a:t>MATERIALES</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dirty="0">
                          <a:effectLst/>
                        </a:rPr>
                        <a:t>Es el listado de materiales que se van utilizar para la construcción de la producción técnica.</a:t>
                      </a:r>
                      <a:endParaRPr lang="es-EC" sz="1000" dirty="0">
                        <a:effectLst/>
                        <a:latin typeface="Times New Roman" panose="02020603050405020304" pitchFamily="18" charset="0"/>
                        <a:ea typeface="Times New Roman" panose="02020603050405020304" pitchFamily="18" charset="0"/>
                      </a:endParaRPr>
                    </a:p>
                  </a:txBody>
                  <a:tcPr marL="37512" marR="37512" marT="0" marB="0"/>
                </a:tc>
              </a:tr>
              <a:tr h="335393">
                <a:tc>
                  <a:txBody>
                    <a:bodyPr/>
                    <a:lstStyle/>
                    <a:p>
                      <a:pPr algn="just">
                        <a:lnSpc>
                          <a:spcPct val="150000"/>
                        </a:lnSpc>
                        <a:spcAft>
                          <a:spcPts val="0"/>
                        </a:spcAft>
                      </a:pPr>
                      <a:r>
                        <a:rPr lang="es-ES" sz="1000">
                          <a:effectLst/>
                        </a:rPr>
                        <a:t>Estudiantes involucrados</a:t>
                      </a:r>
                      <a:endParaRPr lang="es-EC"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c>
                  <a:txBody>
                    <a:bodyPr/>
                    <a:lstStyle/>
                    <a:p>
                      <a:pPr algn="just">
                        <a:lnSpc>
                          <a:spcPct val="150000"/>
                        </a:lnSpc>
                        <a:spcAft>
                          <a:spcPts val="0"/>
                        </a:spcAft>
                      </a:pPr>
                      <a:r>
                        <a:rPr lang="es-ES" sz="1000" dirty="0">
                          <a:effectLst/>
                        </a:rPr>
                        <a:t>Son los estudiantes que participarán en la ejecución de la misma</a:t>
                      </a:r>
                      <a:endParaRPr lang="es-EC"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512" marR="37512" marT="0" marB="0"/>
                </a:tc>
              </a:tr>
            </a:tbl>
          </a:graphicData>
        </a:graphic>
      </p:graphicFrame>
    </p:spTree>
    <p:extLst>
      <p:ext uri="{BB962C8B-B14F-4D97-AF65-F5344CB8AC3E}">
        <p14:creationId xmlns:p14="http://schemas.microsoft.com/office/powerpoint/2010/main" val="27753891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896" y="0"/>
            <a:ext cx="7772400" cy="1325563"/>
          </a:xfrm>
        </p:spPr>
        <p:txBody>
          <a:bodyPr>
            <a:normAutofit/>
          </a:bodyPr>
          <a:lstStyle/>
          <a:p>
            <a:pPr algn="just"/>
            <a:r>
              <a:rPr lang="es-EC" sz="3200" b="1" dirty="0"/>
              <a:t>Estructura de la Ficha de evidencia de la producción técnica</a:t>
            </a:r>
            <a:endParaRPr lang="es-EC" sz="3200" dirty="0"/>
          </a:p>
        </p:txBody>
      </p:sp>
      <p:sp>
        <p:nvSpPr>
          <p:cNvPr id="3" name="Marcador de contenido 2"/>
          <p:cNvSpPr>
            <a:spLocks noGrp="1"/>
          </p:cNvSpPr>
          <p:nvPr>
            <p:ph idx="1"/>
          </p:nvPr>
        </p:nvSpPr>
        <p:spPr>
          <a:xfrm>
            <a:off x="657896" y="1325563"/>
            <a:ext cx="11139152" cy="5242662"/>
          </a:xfrm>
        </p:spPr>
        <p:txBody>
          <a:bodyPr>
            <a:normAutofit fontScale="32500" lnSpcReduction="20000"/>
          </a:bodyPr>
          <a:lstStyle/>
          <a:p>
            <a:pPr marL="0" indent="0" algn="just">
              <a:lnSpc>
                <a:spcPct val="170000"/>
              </a:lnSpc>
              <a:buNone/>
            </a:pPr>
            <a:r>
              <a:rPr lang="es-ES" sz="4800" b="1" dirty="0">
                <a:latin typeface="Times New Roman" panose="02020603050405020304" pitchFamily="18" charset="0"/>
                <a:cs typeface="Times New Roman" panose="02020603050405020304" pitchFamily="18" charset="0"/>
              </a:rPr>
              <a:t>PROCESO DE INVESTIGACIÓN QUE JUSTIFICA SU CREACIÓN</a:t>
            </a:r>
            <a:endParaRPr lang="es-EC" sz="4800" dirty="0">
              <a:latin typeface="Times New Roman" panose="02020603050405020304" pitchFamily="18" charset="0"/>
              <a:cs typeface="Times New Roman" panose="02020603050405020304" pitchFamily="18" charset="0"/>
            </a:endParaRPr>
          </a:p>
          <a:p>
            <a:pPr marL="0" indent="0" algn="just" fontAlgn="base">
              <a:lnSpc>
                <a:spcPct val="170000"/>
              </a:lnSpc>
              <a:buNone/>
            </a:pPr>
            <a:r>
              <a:rPr lang="es-US" sz="4800" b="1" dirty="0" smtClean="0">
                <a:latin typeface="Times New Roman" panose="02020603050405020304" pitchFamily="18" charset="0"/>
                <a:cs typeface="Times New Roman" panose="02020603050405020304" pitchFamily="18" charset="0"/>
              </a:rPr>
              <a:t>Antecedentes</a:t>
            </a:r>
            <a:endParaRPr lang="es-EC" sz="4800" b="1" dirty="0">
              <a:latin typeface="Times New Roman" panose="02020603050405020304" pitchFamily="18" charset="0"/>
              <a:cs typeface="Times New Roman" panose="02020603050405020304" pitchFamily="18" charset="0"/>
            </a:endParaRPr>
          </a:p>
          <a:p>
            <a:pPr marL="0" indent="0" algn="just" fontAlgn="base">
              <a:lnSpc>
                <a:spcPct val="170000"/>
              </a:lnSpc>
              <a:buNone/>
            </a:pPr>
            <a:r>
              <a:rPr lang="es-ES" sz="4800" dirty="0">
                <a:latin typeface="Times New Roman" panose="02020603050405020304" pitchFamily="18" charset="0"/>
                <a:cs typeface="Times New Roman" panose="02020603050405020304" pitchFamily="18" charset="0"/>
              </a:rPr>
              <a:t>Descripción del entorno social, económico, administrativo, institucional, político y social que bordea la problemática que se busca gestionar y solucionar.</a:t>
            </a:r>
            <a:endParaRPr lang="es-EC" sz="4800" b="1" dirty="0">
              <a:latin typeface="Times New Roman" panose="02020603050405020304" pitchFamily="18" charset="0"/>
              <a:cs typeface="Times New Roman" panose="02020603050405020304" pitchFamily="18" charset="0"/>
            </a:endParaRPr>
          </a:p>
          <a:p>
            <a:pPr marL="0" indent="0" algn="just" fontAlgn="base">
              <a:lnSpc>
                <a:spcPct val="170000"/>
              </a:lnSpc>
              <a:buNone/>
            </a:pPr>
            <a:r>
              <a:rPr lang="es-ES" sz="4800" b="1" dirty="0" smtClean="0">
                <a:latin typeface="Times New Roman" panose="02020603050405020304" pitchFamily="18" charset="0"/>
                <a:cs typeface="Times New Roman" panose="02020603050405020304" pitchFamily="18" charset="0"/>
              </a:rPr>
              <a:t>Problema</a:t>
            </a:r>
            <a:endParaRPr lang="es-EC" sz="4800" dirty="0">
              <a:latin typeface="Times New Roman" panose="02020603050405020304" pitchFamily="18" charset="0"/>
              <a:cs typeface="Times New Roman" panose="02020603050405020304" pitchFamily="18" charset="0"/>
            </a:endParaRPr>
          </a:p>
          <a:p>
            <a:pPr marL="0" indent="0" algn="just">
              <a:lnSpc>
                <a:spcPct val="170000"/>
              </a:lnSpc>
              <a:buNone/>
            </a:pPr>
            <a:r>
              <a:rPr lang="es-EC" sz="4800" dirty="0">
                <a:latin typeface="Times New Roman" panose="02020603050405020304" pitchFamily="18" charset="0"/>
                <a:cs typeface="Times New Roman" panose="02020603050405020304" pitchFamily="18" charset="0"/>
              </a:rPr>
              <a:t>Se precisará la problemática que se desea contribuir a solucionar a partir de una descripción de la misma basada en las necesidades identificadas a partir de una encuesta e interpretación de la misma. Y en el caso de </a:t>
            </a:r>
            <a:r>
              <a:rPr lang="es-EC" sz="4800" dirty="0" err="1">
                <a:latin typeface="Times New Roman" panose="02020603050405020304" pitchFamily="18" charset="0"/>
                <a:cs typeface="Times New Roman" panose="02020603050405020304" pitchFamily="18" charset="0"/>
              </a:rPr>
              <a:t>Parvularia</a:t>
            </a:r>
            <a:r>
              <a:rPr lang="es-EC" sz="4800" dirty="0">
                <a:latin typeface="Times New Roman" panose="02020603050405020304" pitchFamily="18" charset="0"/>
                <a:cs typeface="Times New Roman" panose="02020603050405020304" pitchFamily="18" charset="0"/>
              </a:rPr>
              <a:t> y de Educación Inclusiva de la aplicación del currículo de educación a través de una listad de cotejo.</a:t>
            </a:r>
          </a:p>
          <a:p>
            <a:pPr marL="0" indent="0" algn="just">
              <a:lnSpc>
                <a:spcPct val="170000"/>
              </a:lnSpc>
              <a:buNone/>
            </a:pPr>
            <a:r>
              <a:rPr lang="es-ES" sz="4800" dirty="0">
                <a:latin typeface="Times New Roman" panose="02020603050405020304" pitchFamily="18" charset="0"/>
                <a:cs typeface="Times New Roman" panose="02020603050405020304" pitchFamily="18" charset="0"/>
              </a:rPr>
              <a:t> </a:t>
            </a:r>
            <a:r>
              <a:rPr lang="es-ES" sz="4800" b="1" dirty="0" smtClean="0">
                <a:latin typeface="Times New Roman" panose="02020603050405020304" pitchFamily="18" charset="0"/>
                <a:cs typeface="Times New Roman" panose="02020603050405020304" pitchFamily="18" charset="0"/>
              </a:rPr>
              <a:t>Justificación</a:t>
            </a:r>
            <a:endParaRPr lang="es-EC" sz="4800" dirty="0">
              <a:latin typeface="Times New Roman" panose="02020603050405020304" pitchFamily="18" charset="0"/>
              <a:cs typeface="Times New Roman" panose="02020603050405020304" pitchFamily="18" charset="0"/>
            </a:endParaRPr>
          </a:p>
          <a:p>
            <a:pPr marL="0" indent="0" algn="just">
              <a:lnSpc>
                <a:spcPct val="170000"/>
              </a:lnSpc>
              <a:buNone/>
            </a:pPr>
            <a:r>
              <a:rPr lang="es-EC" sz="4800" dirty="0">
                <a:latin typeface="Times New Roman" panose="02020603050405020304" pitchFamily="18" charset="0"/>
                <a:cs typeface="Times New Roman" panose="02020603050405020304" pitchFamily="18" charset="0"/>
              </a:rPr>
              <a:t>Argumentación de la trascendencia académica y social de la actividad propuesta, la cual se conjugará con la importancia de la actividad que se propone, de igual jerarquía la pertinencia del mismo. </a:t>
            </a:r>
          </a:p>
          <a:p>
            <a:pPr marL="0" indent="0">
              <a:buNone/>
            </a:pPr>
            <a:endParaRPr lang="es-EC" dirty="0"/>
          </a:p>
        </p:txBody>
      </p:sp>
    </p:spTree>
    <p:extLst>
      <p:ext uri="{BB962C8B-B14F-4D97-AF65-F5344CB8AC3E}">
        <p14:creationId xmlns:p14="http://schemas.microsoft.com/office/powerpoint/2010/main" val="4012298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5459" y="281580"/>
            <a:ext cx="7772400" cy="1325563"/>
          </a:xfrm>
        </p:spPr>
        <p:txBody>
          <a:bodyPr>
            <a:normAutofit/>
          </a:bodyPr>
          <a:lstStyle/>
          <a:p>
            <a:pPr algn="just"/>
            <a:r>
              <a:rPr lang="es-EC" sz="2800" b="1" dirty="0"/>
              <a:t>Estructura de la Ficha de evidencia de la producción técnica</a:t>
            </a:r>
            <a:endParaRPr lang="es-EC" sz="2800" dirty="0"/>
          </a:p>
        </p:txBody>
      </p:sp>
      <p:sp>
        <p:nvSpPr>
          <p:cNvPr id="3" name="Marcador de contenido 2"/>
          <p:cNvSpPr>
            <a:spLocks noGrp="1"/>
          </p:cNvSpPr>
          <p:nvPr>
            <p:ph idx="1"/>
          </p:nvPr>
        </p:nvSpPr>
        <p:spPr>
          <a:xfrm>
            <a:off x="695459" y="1493949"/>
            <a:ext cx="10658341" cy="5151550"/>
          </a:xfrm>
        </p:spPr>
        <p:txBody>
          <a:bodyPr>
            <a:normAutofit fontScale="25000" lnSpcReduction="20000"/>
          </a:bodyPr>
          <a:lstStyle/>
          <a:p>
            <a:pPr marL="0" indent="0" algn="just">
              <a:lnSpc>
                <a:spcPct val="170000"/>
              </a:lnSpc>
              <a:buNone/>
            </a:pPr>
            <a:r>
              <a:rPr lang="es-ES" sz="7200" b="1" dirty="0">
                <a:latin typeface="Times New Roman" panose="02020603050405020304" pitchFamily="18" charset="0"/>
                <a:cs typeface="Times New Roman" panose="02020603050405020304" pitchFamily="18" charset="0"/>
              </a:rPr>
              <a:t>Hipótesis</a:t>
            </a:r>
            <a:endParaRPr lang="es-EC" sz="7200" dirty="0">
              <a:latin typeface="Times New Roman" panose="02020603050405020304" pitchFamily="18" charset="0"/>
              <a:cs typeface="Times New Roman" panose="02020603050405020304" pitchFamily="18" charset="0"/>
            </a:endParaRPr>
          </a:p>
          <a:p>
            <a:pPr marL="0" indent="0" algn="just">
              <a:lnSpc>
                <a:spcPct val="170000"/>
              </a:lnSpc>
              <a:buNone/>
            </a:pPr>
            <a:r>
              <a:rPr lang="es-EC" sz="7200" dirty="0">
                <a:latin typeface="Times New Roman" panose="02020603050405020304" pitchFamily="18" charset="0"/>
                <a:cs typeface="Times New Roman" panose="02020603050405020304" pitchFamily="18" charset="0"/>
              </a:rPr>
              <a:t>Las hipótesis representan respuestas tentativas a nuestras preguntas de investigación basándose en los objetivos del estudio. Toda hipótesis necesariamente plantea la relación de al menos dos variables. </a:t>
            </a:r>
          </a:p>
          <a:p>
            <a:pPr marL="0" indent="0" algn="just">
              <a:lnSpc>
                <a:spcPct val="170000"/>
              </a:lnSpc>
              <a:buNone/>
            </a:pPr>
            <a:r>
              <a:rPr lang="es-ES" sz="7200" b="1" dirty="0">
                <a:latin typeface="Times New Roman" panose="02020603050405020304" pitchFamily="18" charset="0"/>
                <a:cs typeface="Times New Roman" panose="02020603050405020304" pitchFamily="18" charset="0"/>
              </a:rPr>
              <a:t>Variables</a:t>
            </a:r>
            <a:endParaRPr lang="es-EC" sz="7200" dirty="0">
              <a:latin typeface="Times New Roman" panose="02020603050405020304" pitchFamily="18" charset="0"/>
              <a:cs typeface="Times New Roman" panose="02020603050405020304" pitchFamily="18" charset="0"/>
            </a:endParaRPr>
          </a:p>
          <a:p>
            <a:pPr marL="0" indent="0" algn="just">
              <a:lnSpc>
                <a:spcPct val="170000"/>
              </a:lnSpc>
              <a:buNone/>
            </a:pPr>
            <a:r>
              <a:rPr lang="es-EC" sz="7200" dirty="0">
                <a:latin typeface="Times New Roman" panose="02020603050405020304" pitchFamily="18" charset="0"/>
                <a:cs typeface="Times New Roman" panose="02020603050405020304" pitchFamily="18" charset="0"/>
              </a:rPr>
              <a:t>Variables independientes: son aquellas que son manipulada por el investigador. Por ejemplo, un entrenamiento deportivo, una metodología de enseñanza, la aplicación de un programa de recreación escolar, una guía, un manual etc.</a:t>
            </a:r>
          </a:p>
          <a:p>
            <a:pPr marL="0" indent="0" algn="just">
              <a:lnSpc>
                <a:spcPct val="170000"/>
              </a:lnSpc>
              <a:buNone/>
            </a:pPr>
            <a:r>
              <a:rPr lang="es-EC" sz="7200" dirty="0" smtClean="0">
                <a:latin typeface="Times New Roman" panose="02020603050405020304" pitchFamily="18" charset="0"/>
                <a:cs typeface="Times New Roman" panose="02020603050405020304" pitchFamily="18" charset="0"/>
              </a:rPr>
              <a:t>Variables </a:t>
            </a:r>
            <a:r>
              <a:rPr lang="es-EC" sz="7200" dirty="0">
                <a:latin typeface="Times New Roman" panose="02020603050405020304" pitchFamily="18" charset="0"/>
                <a:cs typeface="Times New Roman" panose="02020603050405020304" pitchFamily="18" charset="0"/>
              </a:rPr>
              <a:t>dependientes: son aquellas que son afectadas por la variable independiente y que debe ser medida para constatar si existen cambios en ella. Por ejemplo, las cualidades físicas, las habilidades motrices básicas, el rendimiento académico, etc.</a:t>
            </a:r>
          </a:p>
          <a:p>
            <a:pPr marL="0" lvl="0" indent="0">
              <a:lnSpc>
                <a:spcPct val="170000"/>
              </a:lnSpc>
              <a:buNone/>
            </a:pPr>
            <a:endParaRPr lang="es-EC" dirty="0">
              <a:latin typeface="Times New Roman" panose="02020603050405020304" pitchFamily="18" charset="0"/>
              <a:cs typeface="Times New Roman" panose="02020603050405020304" pitchFamily="18" charset="0"/>
            </a:endParaRPr>
          </a:p>
          <a:p>
            <a:pPr marL="0" indent="0">
              <a:buNone/>
            </a:pPr>
            <a:r>
              <a:rPr lang="es-ES" dirty="0"/>
              <a:t> </a:t>
            </a:r>
            <a:endParaRPr lang="es-EC" dirty="0"/>
          </a:p>
          <a:p>
            <a:pPr marL="0" indent="0">
              <a:buNone/>
            </a:pPr>
            <a:endParaRPr lang="es-EC" dirty="0"/>
          </a:p>
        </p:txBody>
      </p:sp>
    </p:spTree>
    <p:extLst>
      <p:ext uri="{BB962C8B-B14F-4D97-AF65-F5344CB8AC3E}">
        <p14:creationId xmlns:p14="http://schemas.microsoft.com/office/powerpoint/2010/main" val="3137546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t>Estructura de la Ficha de evidencia de la producción técnica</a:t>
            </a:r>
            <a:endParaRPr lang="es-EC" sz="2800"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sz="2200" b="1" dirty="0">
                <a:latin typeface="Times New Roman" panose="02020603050405020304" pitchFamily="18" charset="0"/>
                <a:cs typeface="Times New Roman" panose="02020603050405020304" pitchFamily="18" charset="0"/>
              </a:rPr>
              <a:t>Marco Teórico</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a:latin typeface="Times New Roman" panose="02020603050405020304" pitchFamily="18" charset="0"/>
                <a:cs typeface="Times New Roman" panose="02020603050405020304" pitchFamily="18" charset="0"/>
              </a:rPr>
              <a:t>Marco Teórico: Determinar los temas centrales en los cuales se enfoca el problema y que van a permitir comprender los resultados de estudio; es el conocimiento que da sustento al tema de estudio; habrá que realizar una revisión de teorías o fundamentos teóricos y legales.</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smtClean="0">
                <a:latin typeface="Times New Roman" panose="02020603050405020304" pitchFamily="18" charset="0"/>
                <a:cs typeface="Times New Roman" panose="02020603050405020304" pitchFamily="18" charset="0"/>
              </a:rPr>
              <a:t>Marco </a:t>
            </a:r>
            <a:r>
              <a:rPr lang="es-ES" sz="2200" dirty="0">
                <a:latin typeface="Times New Roman" panose="02020603050405020304" pitchFamily="18" charset="0"/>
                <a:cs typeface="Times New Roman" panose="02020603050405020304" pitchFamily="18" charset="0"/>
              </a:rPr>
              <a:t>conceptual (todos los conceptos relacionados al tema - normas APA citas) </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a:latin typeface="Times New Roman" panose="02020603050405020304" pitchFamily="18" charset="0"/>
                <a:cs typeface="Times New Roman" panose="02020603050405020304" pitchFamily="18" charset="0"/>
              </a:rPr>
              <a:t>Margo Referencial (Investigaciones previas -  información obtenida de los antecedentes) </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a:latin typeface="Times New Roman" panose="02020603050405020304" pitchFamily="18" charset="0"/>
                <a:cs typeface="Times New Roman" panose="02020603050405020304" pitchFamily="18" charset="0"/>
              </a:rPr>
              <a:t>Marco legal (exponer todos los requisitos legales que se necesita para llevar en marcha nuestro tema),  </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b="1" dirty="0">
                <a:latin typeface="Times New Roman" panose="02020603050405020304" pitchFamily="18" charset="0"/>
                <a:cs typeface="Times New Roman" panose="02020603050405020304" pitchFamily="18" charset="0"/>
              </a:rPr>
              <a:t>Metodología de Investigación</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a:latin typeface="Times New Roman" panose="02020603050405020304" pitchFamily="18" charset="0"/>
                <a:cs typeface="Times New Roman" panose="02020603050405020304" pitchFamily="18" charset="0"/>
              </a:rPr>
              <a:t>Debe conceptualizar o definir el tipo de investigación, el o los métodos que vamos a utilizar para desarrollar el proyecto, asimismo, definir las técnicas y herramientas.</a:t>
            </a:r>
            <a:endParaRPr lang="es-EC" sz="2200" dirty="0">
              <a:latin typeface="Times New Roman" panose="02020603050405020304" pitchFamily="18" charset="0"/>
              <a:cs typeface="Times New Roman" panose="02020603050405020304" pitchFamily="18" charset="0"/>
            </a:endParaRPr>
          </a:p>
          <a:p>
            <a:pPr marL="0" indent="0" algn="just">
              <a:lnSpc>
                <a:spcPct val="160000"/>
              </a:lnSpc>
              <a:buNone/>
            </a:pPr>
            <a:r>
              <a:rPr lang="es-ES" sz="2200" dirty="0" smtClean="0">
                <a:latin typeface="Times New Roman" panose="02020603050405020304" pitchFamily="18" charset="0"/>
                <a:cs typeface="Times New Roman" panose="02020603050405020304" pitchFamily="18" charset="0"/>
              </a:rPr>
              <a:t>Ejemplo</a:t>
            </a:r>
            <a:r>
              <a:rPr lang="es-ES" sz="2200" dirty="0">
                <a:latin typeface="Times New Roman" panose="02020603050405020304" pitchFamily="18" charset="0"/>
                <a:cs typeface="Times New Roman" panose="02020603050405020304" pitchFamily="18" charset="0"/>
              </a:rPr>
              <a:t>: Método Deductivo, técnica cualitativa, herramienta encuestas). Metodología: carácter: cuantitativo o cualitativo; población, muestra, procedimientos de instrumentación, resumen del trabajo de campo, medición, levantamiento de la información.</a:t>
            </a:r>
            <a:endParaRPr lang="es-EC" sz="22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94300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t>Estructura de la Ficha de evidencia de la producción técnica</a:t>
            </a:r>
            <a:endParaRPr lang="es-EC" sz="2800" dirty="0"/>
          </a:p>
        </p:txBody>
      </p:sp>
      <p:sp>
        <p:nvSpPr>
          <p:cNvPr id="3" name="Marcador de contenido 2"/>
          <p:cNvSpPr>
            <a:spLocks noGrp="1"/>
          </p:cNvSpPr>
          <p:nvPr>
            <p:ph idx="1"/>
          </p:nvPr>
        </p:nvSpPr>
        <p:spPr/>
        <p:txBody>
          <a:bodyPr>
            <a:normAutofit fontScale="47500" lnSpcReduction="20000"/>
          </a:bodyPr>
          <a:lstStyle/>
          <a:p>
            <a:pPr marL="0" indent="0">
              <a:lnSpc>
                <a:spcPct val="160000"/>
              </a:lnSpc>
              <a:buNone/>
            </a:pPr>
            <a:r>
              <a:rPr lang="es-ES" sz="3800" b="1" dirty="0">
                <a:latin typeface="Times New Roman" panose="02020603050405020304" pitchFamily="18" charset="0"/>
                <a:cs typeface="Times New Roman" panose="02020603050405020304" pitchFamily="18" charset="0"/>
              </a:rPr>
              <a:t>Población </a:t>
            </a:r>
            <a:endParaRPr lang="es-EC" sz="3800" dirty="0">
              <a:latin typeface="Times New Roman" panose="02020603050405020304" pitchFamily="18" charset="0"/>
              <a:cs typeface="Times New Roman" panose="02020603050405020304" pitchFamily="18" charset="0"/>
            </a:endParaRPr>
          </a:p>
          <a:p>
            <a:pPr marL="0" indent="0">
              <a:lnSpc>
                <a:spcPct val="170000"/>
              </a:lnSpc>
              <a:buNone/>
            </a:pPr>
            <a:r>
              <a:rPr lang="es-ES" sz="3800" dirty="0">
                <a:latin typeface="Times New Roman" panose="02020603050405020304" pitchFamily="18" charset="0"/>
                <a:cs typeface="Times New Roman" panose="02020603050405020304" pitchFamily="18" charset="0"/>
              </a:rPr>
              <a:t>(Actividad económica, situación social, número de familias o personas beneficiarias, pertenencia a comunidades rurales o zonas urbanas)</a:t>
            </a:r>
            <a:endParaRPr lang="es-EC" sz="3800" dirty="0">
              <a:latin typeface="Times New Roman" panose="02020603050405020304" pitchFamily="18" charset="0"/>
              <a:cs typeface="Times New Roman" panose="02020603050405020304" pitchFamily="18" charset="0"/>
            </a:endParaRPr>
          </a:p>
          <a:p>
            <a:pPr marL="0" indent="0">
              <a:lnSpc>
                <a:spcPct val="170000"/>
              </a:lnSpc>
              <a:buNone/>
            </a:pPr>
            <a:r>
              <a:rPr lang="es-ES" sz="3800" b="1" dirty="0">
                <a:latin typeface="Times New Roman" panose="02020603050405020304" pitchFamily="18" charset="0"/>
                <a:cs typeface="Times New Roman" panose="02020603050405020304" pitchFamily="18" charset="0"/>
              </a:rPr>
              <a:t>Muestra</a:t>
            </a:r>
            <a:endParaRPr lang="es-EC" sz="3800" dirty="0">
              <a:latin typeface="Times New Roman" panose="02020603050405020304" pitchFamily="18" charset="0"/>
              <a:cs typeface="Times New Roman" panose="02020603050405020304" pitchFamily="18" charset="0"/>
            </a:endParaRPr>
          </a:p>
          <a:p>
            <a:pPr marL="0" indent="0">
              <a:lnSpc>
                <a:spcPct val="170000"/>
              </a:lnSpc>
              <a:buNone/>
            </a:pPr>
            <a:r>
              <a:rPr lang="es-ES" sz="3800" dirty="0">
                <a:latin typeface="Times New Roman" panose="02020603050405020304" pitchFamily="18" charset="0"/>
                <a:cs typeface="Times New Roman" panose="02020603050405020304" pitchFamily="18" charset="0"/>
              </a:rPr>
              <a:t>Las personas beneficiarias directas de la producción técnica y que son las sujetas a la investigación.</a:t>
            </a:r>
            <a:endParaRPr lang="es-EC" sz="3800" dirty="0">
              <a:latin typeface="Times New Roman" panose="02020603050405020304" pitchFamily="18" charset="0"/>
              <a:cs typeface="Times New Roman" panose="02020603050405020304" pitchFamily="18" charset="0"/>
            </a:endParaRPr>
          </a:p>
          <a:p>
            <a:pPr marL="0" indent="0">
              <a:lnSpc>
                <a:spcPct val="170000"/>
              </a:lnSpc>
              <a:buNone/>
            </a:pPr>
            <a:r>
              <a:rPr lang="es-ES" sz="3800" b="1" dirty="0">
                <a:latin typeface="Times New Roman" panose="02020603050405020304" pitchFamily="18" charset="0"/>
                <a:cs typeface="Times New Roman" panose="02020603050405020304" pitchFamily="18" charset="0"/>
              </a:rPr>
              <a:t>Resultados de la investigación</a:t>
            </a:r>
            <a:endParaRPr lang="es-EC" sz="3800" dirty="0">
              <a:latin typeface="Times New Roman" panose="02020603050405020304" pitchFamily="18" charset="0"/>
              <a:cs typeface="Times New Roman" panose="02020603050405020304" pitchFamily="18" charset="0"/>
            </a:endParaRPr>
          </a:p>
          <a:p>
            <a:pPr marL="0" indent="0">
              <a:lnSpc>
                <a:spcPct val="170000"/>
              </a:lnSpc>
              <a:buNone/>
            </a:pPr>
            <a:r>
              <a:rPr lang="es-ES" sz="3800" dirty="0">
                <a:latin typeface="Times New Roman" panose="02020603050405020304" pitchFamily="18" charset="0"/>
                <a:cs typeface="Times New Roman" panose="02020603050405020304" pitchFamily="18" charset="0"/>
              </a:rPr>
              <a:t>Resultados (obtenidos de los datos primarios sujeto de análisis)</a:t>
            </a:r>
            <a:endParaRPr lang="es-EC" sz="3800" dirty="0">
              <a:latin typeface="Times New Roman" panose="02020603050405020304" pitchFamily="18" charset="0"/>
              <a:cs typeface="Times New Roman" panose="02020603050405020304" pitchFamily="18" charset="0"/>
            </a:endParaRPr>
          </a:p>
          <a:p>
            <a:pPr marL="0" indent="0">
              <a:lnSpc>
                <a:spcPct val="160000"/>
              </a:lnSpc>
              <a:buNone/>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686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t>Estructura de la Ficha de evidencia de la producción técnica</a:t>
            </a:r>
            <a:endParaRPr lang="es-EC" sz="2800" dirty="0"/>
          </a:p>
        </p:txBody>
      </p:sp>
      <p:sp>
        <p:nvSpPr>
          <p:cNvPr id="3" name="Marcador de contenido 2"/>
          <p:cNvSpPr>
            <a:spLocks noGrp="1"/>
          </p:cNvSpPr>
          <p:nvPr>
            <p:ph idx="1"/>
          </p:nvPr>
        </p:nvSpPr>
        <p:spPr>
          <a:xfrm>
            <a:off x="838200" y="1568047"/>
            <a:ext cx="10515600" cy="4351338"/>
          </a:xfrm>
        </p:spPr>
        <p:txBody>
          <a:bodyPr>
            <a:normAutofit fontScale="92500" lnSpcReduction="20000"/>
          </a:bodyPr>
          <a:lstStyle/>
          <a:p>
            <a:pPr marL="0" indent="0">
              <a:lnSpc>
                <a:spcPct val="150000"/>
              </a:lnSpc>
              <a:buNone/>
            </a:pPr>
            <a:r>
              <a:rPr lang="es-ES" sz="2000" b="1" dirty="0">
                <a:latin typeface="Times New Roman" panose="02020603050405020304" pitchFamily="18" charset="0"/>
                <a:cs typeface="Times New Roman" panose="02020603050405020304" pitchFamily="18" charset="0"/>
              </a:rPr>
              <a:t>Propuesta de la Producción Técnica</a:t>
            </a:r>
            <a:endParaRPr lang="es-EC" sz="2000" dirty="0">
              <a:latin typeface="Times New Roman" panose="02020603050405020304" pitchFamily="18" charset="0"/>
              <a:cs typeface="Times New Roman" panose="02020603050405020304" pitchFamily="18" charset="0"/>
            </a:endParaRPr>
          </a:p>
          <a:p>
            <a:pPr marL="0" indent="0">
              <a:lnSpc>
                <a:spcPct val="150000"/>
              </a:lnSpc>
              <a:buNone/>
            </a:pPr>
            <a:r>
              <a:rPr lang="es-ES" sz="2000" dirty="0">
                <a:latin typeface="Times New Roman" panose="02020603050405020304" pitchFamily="18" charset="0"/>
                <a:cs typeface="Times New Roman" panose="02020603050405020304" pitchFamily="18" charset="0"/>
              </a:rPr>
              <a:t>Describir la propuesta, los temas que se tratarán en base a la teoría y que se proponen a partir de la investigación realizada, donde se evidenció el problema y cómo buscar solución.</a:t>
            </a:r>
            <a:endParaRPr lang="es-EC" sz="2000" dirty="0">
              <a:latin typeface="Times New Roman" panose="02020603050405020304" pitchFamily="18" charset="0"/>
              <a:cs typeface="Times New Roman" panose="02020603050405020304" pitchFamily="18" charset="0"/>
            </a:endParaRPr>
          </a:p>
          <a:p>
            <a:pPr marL="0" indent="0">
              <a:lnSpc>
                <a:spcPct val="150000"/>
              </a:lnSpc>
              <a:buNone/>
            </a:pPr>
            <a:r>
              <a:rPr lang="es-ES" sz="2000" b="1" dirty="0">
                <a:latin typeface="Times New Roman" panose="02020603050405020304" pitchFamily="18" charset="0"/>
                <a:cs typeface="Times New Roman" panose="02020603050405020304" pitchFamily="18" charset="0"/>
              </a:rPr>
              <a:t>Conclusiones</a:t>
            </a:r>
            <a:endParaRPr lang="es-EC" sz="2000" dirty="0">
              <a:latin typeface="Times New Roman" panose="02020603050405020304" pitchFamily="18" charset="0"/>
              <a:cs typeface="Times New Roman" panose="02020603050405020304" pitchFamily="18" charset="0"/>
            </a:endParaRPr>
          </a:p>
          <a:p>
            <a:pPr marL="0" indent="0">
              <a:lnSpc>
                <a:spcPct val="150000"/>
              </a:lnSpc>
              <a:buNone/>
            </a:pPr>
            <a:r>
              <a:rPr lang="es-ES" sz="2000" dirty="0">
                <a:latin typeface="Times New Roman" panose="02020603050405020304" pitchFamily="18" charset="0"/>
                <a:cs typeface="Times New Roman" panose="02020603050405020304" pitchFamily="18" charset="0"/>
              </a:rPr>
              <a:t>Tienen que referirse expresamente a los objetivos de la ejecución de la ficha y estar, por tanto, en correlación con ellos. Demostrando el alcance de los resultados de la implementación de la producción técnica, y con ello la satisfacción del entorno social en el que se desenvolverá</a:t>
            </a:r>
            <a:r>
              <a:rPr lang="es-ES" sz="20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s-ES" sz="2000" b="1" dirty="0">
                <a:latin typeface="Times New Roman" panose="02020603050405020304" pitchFamily="18" charset="0"/>
                <a:cs typeface="Times New Roman" panose="02020603050405020304" pitchFamily="18" charset="0"/>
              </a:rPr>
              <a:t>Firma de responsables</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Nombres y firmas de las personas responsables </a:t>
            </a:r>
            <a:r>
              <a:rPr lang="es-ES" sz="2000" dirty="0" smtClean="0">
                <a:latin typeface="Times New Roman" panose="02020603050405020304" pitchFamily="18" charset="0"/>
                <a:cs typeface="Times New Roman" panose="02020603050405020304" pitchFamily="18" charset="0"/>
              </a:rPr>
              <a:t>y aprobación de </a:t>
            </a:r>
            <a:r>
              <a:rPr lang="es-ES" sz="2000" dirty="0">
                <a:latin typeface="Times New Roman" panose="02020603050405020304" pitchFamily="18" charset="0"/>
                <a:cs typeface="Times New Roman" panose="02020603050405020304" pitchFamily="18" charset="0"/>
              </a:rPr>
              <a:t>la </a:t>
            </a:r>
            <a:r>
              <a:rPr lang="es-EC" sz="2000" dirty="0" smtClean="0">
                <a:latin typeface="Times New Roman" panose="02020603050405020304" pitchFamily="18" charset="0"/>
                <a:cs typeface="Times New Roman" panose="02020603050405020304" pitchFamily="18" charset="0"/>
              </a:rPr>
              <a:t>producción técnica</a:t>
            </a:r>
            <a:endParaRPr lang="es-EC" sz="2000" dirty="0">
              <a:latin typeface="Times New Roman" panose="02020603050405020304" pitchFamily="18" charset="0"/>
              <a:cs typeface="Times New Roman" panose="02020603050405020304" pitchFamily="18" charset="0"/>
            </a:endParaRPr>
          </a:p>
          <a:p>
            <a:pPr marL="0" indent="0">
              <a:buNone/>
            </a:pPr>
            <a:endParaRPr lang="es-ES" dirty="0" smtClean="0"/>
          </a:p>
          <a:p>
            <a:pPr marL="0" indent="0">
              <a:buNone/>
            </a:pPr>
            <a:endParaRPr lang="es-EC" dirty="0"/>
          </a:p>
          <a:p>
            <a:endParaRPr lang="es-EC" dirty="0"/>
          </a:p>
          <a:p>
            <a:pPr marL="0" indent="0">
              <a:buNone/>
            </a:pPr>
            <a:endParaRPr lang="es-EC" dirty="0"/>
          </a:p>
        </p:txBody>
      </p:sp>
    </p:spTree>
    <p:extLst>
      <p:ext uri="{BB962C8B-B14F-4D97-AF65-F5344CB8AC3E}">
        <p14:creationId xmlns:p14="http://schemas.microsoft.com/office/powerpoint/2010/main" val="1189197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896" y="307337"/>
            <a:ext cx="7772400" cy="1325563"/>
          </a:xfrm>
        </p:spPr>
        <p:txBody>
          <a:bodyPr>
            <a:normAutofit fontScale="90000"/>
          </a:bodyPr>
          <a:lstStyle/>
          <a:p>
            <a:r>
              <a:rPr lang="es-EC" sz="3600" dirty="0">
                <a:latin typeface="Times New Roman" panose="02020603050405020304" pitchFamily="18" charset="0"/>
                <a:cs typeface="Times New Roman" panose="02020603050405020304" pitchFamily="18" charset="0"/>
              </a:rPr>
              <a:t>Formulario de revisión del Informe de la Producción Técnica</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6" name="Marcador de contenido 5"/>
          <p:cNvPicPr>
            <a:picLocks noGrp="1" noChangeAspect="1"/>
          </p:cNvPicPr>
          <p:nvPr>
            <p:ph idx="1"/>
          </p:nvPr>
        </p:nvPicPr>
        <p:blipFill>
          <a:blip r:embed="rId2"/>
          <a:stretch>
            <a:fillRect/>
          </a:stretch>
        </p:blipFill>
        <p:spPr>
          <a:xfrm>
            <a:off x="4610636" y="760890"/>
            <a:ext cx="4378818" cy="5823977"/>
          </a:xfrm>
          <a:prstGeom prst="rect">
            <a:avLst/>
          </a:prstGeom>
        </p:spPr>
      </p:pic>
    </p:spTree>
    <p:extLst>
      <p:ext uri="{BB962C8B-B14F-4D97-AF65-F5344CB8AC3E}">
        <p14:creationId xmlns:p14="http://schemas.microsoft.com/office/powerpoint/2010/main" val="146805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10368"/>
            <a:ext cx="8743682" cy="1325563"/>
          </a:xfrm>
        </p:spPr>
        <p:txBody>
          <a:bodyPr>
            <a:normAutofit fontScale="90000"/>
          </a:bodyPr>
          <a:lstStyle/>
          <a:p>
            <a:r>
              <a:rPr lang="es-ES" sz="31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a:xfrm>
            <a:off x="696532" y="1374864"/>
            <a:ext cx="10515600" cy="4351338"/>
          </a:xfrm>
        </p:spPr>
        <p:txBody>
          <a:bodyPr>
            <a:noAutofit/>
          </a:bodyPr>
          <a:lstStyle/>
          <a:p>
            <a:pPr marL="0" indent="0" algn="just">
              <a:lnSpc>
                <a:spcPct val="150000"/>
              </a:lnSpc>
              <a:buNone/>
            </a:pPr>
            <a:r>
              <a:rPr lang="es-ES" sz="2000" b="1" dirty="0">
                <a:latin typeface="Times New Roman" panose="02020603050405020304" pitchFamily="18" charset="0"/>
                <a:cs typeface="Times New Roman" panose="02020603050405020304" pitchFamily="18" charset="0"/>
              </a:rPr>
              <a:t>Artículo 56.-  </a:t>
            </a:r>
            <a:r>
              <a:rPr lang="es-ES" sz="2000" dirty="0">
                <a:latin typeface="Times New Roman" panose="02020603050405020304" pitchFamily="18" charset="0"/>
                <a:cs typeface="Times New Roman" panose="02020603050405020304" pitchFamily="18" charset="0"/>
              </a:rPr>
              <a:t>La Planificación de Investigación, Desarrollo e Innovación es el plan de ejecución de actividades académicas técnicas-científicas que se orientan teórica y metodológicamente hacia la búsqueda de respuestas o soluciones a un problema de relevancia y que contribuyen al desarrollo de las líneas de investigación declaradas por el Instituto. Es por esta razón que los proyectos de investigación podrán ser de tres tipos: </a:t>
            </a:r>
            <a:endParaRPr lang="es-EC" sz="2000" dirty="0">
              <a:latin typeface="Times New Roman" panose="02020603050405020304" pitchFamily="18" charset="0"/>
              <a:cs typeface="Times New Roman" panose="02020603050405020304" pitchFamily="18" charset="0"/>
            </a:endParaRPr>
          </a:p>
          <a:p>
            <a:pPr marL="0" lvl="0" indent="0" algn="just">
              <a:lnSpc>
                <a:spcPct val="150000"/>
              </a:lnSpc>
              <a:buNone/>
            </a:pPr>
            <a:r>
              <a:rPr lang="es-EC" sz="2000" dirty="0" smtClean="0">
                <a:latin typeface="Times New Roman" panose="02020603050405020304" pitchFamily="18" charset="0"/>
                <a:cs typeface="Times New Roman" panose="02020603050405020304" pitchFamily="18" charset="0"/>
              </a:rPr>
              <a:t>b) De </a:t>
            </a:r>
            <a:r>
              <a:rPr lang="es-EC" sz="2000" dirty="0">
                <a:latin typeface="Times New Roman" panose="02020603050405020304" pitchFamily="18" charset="0"/>
                <a:cs typeface="Times New Roman" panose="02020603050405020304" pitchFamily="18" charset="0"/>
              </a:rPr>
              <a:t>Desarrollo Tecnológico: Son trabajos sistemáticos operacionales basados en conocimientos existentes derivados de la investigación y / o experiencia propia. Están orientados a la producción de materiales, productos o dispositivos, al establecimiento de nuevos procesos, sistemas y servicios, o a la mejora sustancial de los existentes, que conduzcan hacia resultados que tengan posibilidad de explotación productiva. Serán ejecutados a través de proyectos de desarrollo experimental, producciones técnicas. </a:t>
            </a:r>
          </a:p>
        </p:txBody>
      </p:sp>
    </p:spTree>
    <p:extLst>
      <p:ext uri="{BB962C8B-B14F-4D97-AF65-F5344CB8AC3E}">
        <p14:creationId xmlns:p14="http://schemas.microsoft.com/office/powerpoint/2010/main" val="2984786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sz="3100" b="1" dirty="0">
                <a:cs typeface="Times New Roman" panose="02020603050405020304" pitchFamily="18" charset="0"/>
              </a:rPr>
              <a:t>Guía de uso de la producción técnica (empastado dos ejemplares)</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sp>
        <p:nvSpPr>
          <p:cNvPr id="3" name="Marcador de contenido 2"/>
          <p:cNvSpPr>
            <a:spLocks noGrp="1"/>
          </p:cNvSpPr>
          <p:nvPr>
            <p:ph idx="1"/>
          </p:nvPr>
        </p:nvSpPr>
        <p:spPr/>
        <p:txBody>
          <a:bodyPr>
            <a:normAutofit fontScale="77500" lnSpcReduction="20000"/>
          </a:bodyPr>
          <a:lstStyle/>
          <a:p>
            <a:pPr marL="0" indent="0" algn="just">
              <a:lnSpc>
                <a:spcPct val="150000"/>
              </a:lnSpc>
              <a:buNone/>
            </a:pPr>
            <a:r>
              <a:rPr lang="es-ES" sz="2000" b="1" dirty="0">
                <a:latin typeface="Times New Roman" panose="02020603050405020304" pitchFamily="18" charset="0"/>
                <a:cs typeface="Times New Roman" panose="02020603050405020304" pitchFamily="18" charset="0"/>
              </a:rPr>
              <a:t>NOMBRE PRODUCCIÓN TÉCNICA: </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Denominación de la actividad que se propone realizar y la cuál será de utilidad para la sociedad y aplicación de los estudiantes.</a:t>
            </a:r>
            <a:r>
              <a:rPr lang="es-ES" sz="2000" b="1" dirty="0">
                <a:latin typeface="Times New Roman" panose="02020603050405020304" pitchFamily="18" charset="0"/>
                <a:cs typeface="Times New Roman" panose="02020603050405020304" pitchFamily="18" charset="0"/>
              </a:rPr>
              <a:t> </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000" b="1" dirty="0">
                <a:latin typeface="Times New Roman" panose="02020603050405020304" pitchFamily="18" charset="0"/>
                <a:cs typeface="Times New Roman" panose="02020603050405020304" pitchFamily="18" charset="0"/>
              </a:rPr>
              <a:t> </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b="1" dirty="0">
                <a:latin typeface="Times New Roman" panose="02020603050405020304" pitchFamily="18" charset="0"/>
                <a:cs typeface="Times New Roman" panose="02020603050405020304" pitchFamily="18" charset="0"/>
              </a:rPr>
              <a:t>PRESENTACIÓN:</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En la presentación debemos hacer una relación entre el problema y la meta que pretendemos alcanzar con la aplicación de la guía. Para lo cual, describimos el problema, y la meta que se pretende lograr; además de la estructura de la propuesta de la producción técnica; es decir, de qué tratará la presente guía.</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Es </a:t>
            </a:r>
            <a:r>
              <a:rPr lang="es-ES" sz="2000" dirty="0">
                <a:latin typeface="Times New Roman" panose="02020603050405020304" pitchFamily="18" charset="0"/>
                <a:cs typeface="Times New Roman" panose="02020603050405020304" pitchFamily="18" charset="0"/>
              </a:rPr>
              <a:t>importante, señalar que se debe contextualizar la guía desde el por qué quiere desarrollar la misma, con el fin de solucionar el problema. Cabe destacar que la presentación no lleva citas textuales, y su redacción no debe llevar más de dos carillas.</a:t>
            </a:r>
            <a:endParaRPr lang="es-EC" sz="20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792030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sz="3100" b="1" dirty="0">
                <a:cs typeface="Times New Roman" panose="02020603050405020304" pitchFamily="18" charset="0"/>
              </a:rPr>
              <a:t>Guía de uso de la producción técnica (empastado dos ejemplares)</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sp>
        <p:nvSpPr>
          <p:cNvPr id="3" name="Marcador de contenido 2"/>
          <p:cNvSpPr>
            <a:spLocks noGrp="1"/>
          </p:cNvSpPr>
          <p:nvPr>
            <p:ph idx="1"/>
          </p:nvPr>
        </p:nvSpPr>
        <p:spPr>
          <a:xfrm>
            <a:off x="838200" y="1181682"/>
            <a:ext cx="10515600" cy="4351338"/>
          </a:xfrm>
        </p:spPr>
        <p:txBody>
          <a:bodyPr>
            <a:noAutofit/>
          </a:bodyPr>
          <a:lstStyle/>
          <a:p>
            <a:pPr marL="0" indent="0" algn="just">
              <a:lnSpc>
                <a:spcPct val="150000"/>
              </a:lnSpc>
              <a:buNone/>
            </a:pPr>
            <a:r>
              <a:rPr lang="es-ES" sz="1800" b="1" dirty="0">
                <a:latin typeface="Times New Roman" panose="02020603050405020304" pitchFamily="18" charset="0"/>
                <a:cs typeface="Times New Roman" panose="02020603050405020304" pitchFamily="18" charset="0"/>
              </a:rPr>
              <a:t>OBJETIVO</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1800" dirty="0">
                <a:latin typeface="Times New Roman" panose="02020603050405020304" pitchFamily="18" charset="0"/>
                <a:cs typeface="Times New Roman" panose="02020603050405020304" pitchFamily="18" charset="0"/>
              </a:rPr>
              <a:t>Un objetivo corresponde a las metas que deseamos alcanzar mediante la realización de acciones particulares.</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1800" b="1" dirty="0">
                <a:latin typeface="Times New Roman" panose="02020603050405020304" pitchFamily="18" charset="0"/>
                <a:cs typeface="Times New Roman" panose="02020603050405020304" pitchFamily="18" charset="0"/>
              </a:rPr>
              <a:t>Objetivo General:</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1800" dirty="0">
                <a:latin typeface="Times New Roman" panose="02020603050405020304" pitchFamily="18" charset="0"/>
                <a:cs typeface="Times New Roman" panose="02020603050405020304" pitchFamily="18" charset="0"/>
              </a:rPr>
              <a:t>Comprenden él para que de la guía y representa lo que se quiere lograr, lo que establece sus diferencias con las actividades.</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1800" dirty="0">
                <a:latin typeface="Times New Roman" panose="02020603050405020304" pitchFamily="18" charset="0"/>
                <a:cs typeface="Times New Roman" panose="02020603050405020304" pitchFamily="18" charset="0"/>
              </a:rPr>
              <a:t>Indican, de manera concreta y precisa, en palabras sencillas, lo que se pretende obtener con la guía de aplicación de la producción técnica</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1800" b="1" dirty="0" smtClean="0">
                <a:latin typeface="Times New Roman" panose="02020603050405020304" pitchFamily="18" charset="0"/>
                <a:cs typeface="Times New Roman" panose="02020603050405020304" pitchFamily="18" charset="0"/>
              </a:rPr>
              <a:t>Objetivo </a:t>
            </a:r>
            <a:r>
              <a:rPr lang="es-ES" sz="1800" b="1" dirty="0">
                <a:latin typeface="Times New Roman" panose="02020603050405020304" pitchFamily="18" charset="0"/>
                <a:cs typeface="Times New Roman" panose="02020603050405020304" pitchFamily="18" charset="0"/>
              </a:rPr>
              <a:t>Específico:</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C" sz="1800" dirty="0">
                <a:latin typeface="Times New Roman" panose="02020603050405020304" pitchFamily="18" charset="0"/>
                <a:cs typeface="Times New Roman" panose="02020603050405020304" pitchFamily="18" charset="0"/>
              </a:rPr>
              <a:t>Corresponden al desglose de cómo alcanzar nuestro objetivo general. Los objetivos específicos deben relacionarse entre sí en forma clara y lógica.</a:t>
            </a:r>
          </a:p>
          <a:p>
            <a:pPr marL="0" indent="0" algn="just">
              <a:lnSpc>
                <a:spcPct val="150000"/>
              </a:lnSpc>
              <a:buNone/>
            </a:pPr>
            <a:endParaRPr lang="es-EC"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338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701" y="410368"/>
            <a:ext cx="7940899" cy="1325563"/>
          </a:xfrm>
        </p:spPr>
        <p:txBody>
          <a:bodyPr>
            <a:normAutofit/>
          </a:bodyPr>
          <a:lstStyle/>
          <a:p>
            <a:r>
              <a:rPr lang="es-EC" sz="2800" b="1" dirty="0">
                <a:cs typeface="Times New Roman" panose="02020603050405020304" pitchFamily="18" charset="0"/>
              </a:rPr>
              <a:t>Guía de uso de la producción técnica (empastado dos ejemplares)</a:t>
            </a:r>
            <a:endParaRPr lang="es-EC" sz="2800" dirty="0"/>
          </a:p>
        </p:txBody>
      </p:sp>
      <p:sp>
        <p:nvSpPr>
          <p:cNvPr id="3" name="Marcador de contenido 2"/>
          <p:cNvSpPr>
            <a:spLocks noGrp="1"/>
          </p:cNvSpPr>
          <p:nvPr>
            <p:ph idx="1"/>
          </p:nvPr>
        </p:nvSpPr>
        <p:spPr>
          <a:xfrm>
            <a:off x="669701" y="1493949"/>
            <a:ext cx="10684099" cy="4683014"/>
          </a:xfrm>
        </p:spPr>
        <p:txBody>
          <a:bodyPr>
            <a:normAutofit fontScale="85000" lnSpcReduction="20000"/>
          </a:bodyPr>
          <a:lstStyle/>
          <a:p>
            <a:pPr marL="0" indent="0" algn="just">
              <a:buNone/>
            </a:pPr>
            <a:r>
              <a:rPr lang="es-ES" sz="2400" b="1" dirty="0">
                <a:latin typeface="Times New Roman" panose="02020603050405020304" pitchFamily="18" charset="0"/>
                <a:cs typeface="Times New Roman" panose="02020603050405020304" pitchFamily="18" charset="0"/>
              </a:rPr>
              <a:t>LOGROS </a:t>
            </a:r>
            <a:endParaRPr lang="es-EC" sz="2400" dirty="0">
              <a:latin typeface="Times New Roman" panose="02020603050405020304" pitchFamily="18" charset="0"/>
              <a:cs typeface="Times New Roman" panose="02020603050405020304" pitchFamily="18" charset="0"/>
            </a:endParaRPr>
          </a:p>
          <a:p>
            <a:pPr marL="0" indent="0" algn="just">
              <a:buNone/>
            </a:pPr>
            <a:r>
              <a:rPr lang="es-ES" sz="2400" dirty="0">
                <a:latin typeface="Times New Roman" panose="02020603050405020304" pitchFamily="18" charset="0"/>
                <a:cs typeface="Times New Roman" panose="02020603050405020304" pitchFamily="18" charset="0"/>
              </a:rPr>
              <a:t>Caso </a:t>
            </a:r>
            <a:r>
              <a:rPr lang="es-ES" sz="2400" dirty="0" err="1">
                <a:latin typeface="Times New Roman" panose="02020603050405020304" pitchFamily="18" charset="0"/>
                <a:cs typeface="Times New Roman" panose="02020603050405020304" pitchFamily="18" charset="0"/>
              </a:rPr>
              <a:t>parvularia</a:t>
            </a:r>
            <a:r>
              <a:rPr lang="es-ES" sz="2400" dirty="0">
                <a:latin typeface="Times New Roman" panose="02020603050405020304" pitchFamily="18" charset="0"/>
                <a:cs typeface="Times New Roman" panose="02020603050405020304" pitchFamily="18" charset="0"/>
              </a:rPr>
              <a:t> y educación inclusiva (DE APRENDIZAJE)</a:t>
            </a:r>
            <a:endParaRPr lang="es-EC" sz="2400" dirty="0">
              <a:latin typeface="Times New Roman" panose="02020603050405020304" pitchFamily="18" charset="0"/>
              <a:cs typeface="Times New Roman" panose="02020603050405020304" pitchFamily="18" charset="0"/>
            </a:endParaRPr>
          </a:p>
          <a:p>
            <a:pPr marL="0" indent="0" algn="just">
              <a:buNone/>
            </a:pPr>
            <a:r>
              <a:rPr lang="es-ES" sz="2400" dirty="0">
                <a:latin typeface="Times New Roman" panose="02020603050405020304" pitchFamily="18" charset="0"/>
                <a:cs typeface="Times New Roman" panose="02020603050405020304" pitchFamily="18" charset="0"/>
              </a:rPr>
              <a:t>Caso administración y otras carreras que pretende lograr (posicionamiento)</a:t>
            </a:r>
            <a:endParaRPr lang="es-EC" sz="2400" dirty="0">
              <a:latin typeface="Times New Roman" panose="02020603050405020304" pitchFamily="18" charset="0"/>
              <a:cs typeface="Times New Roman" panose="02020603050405020304" pitchFamily="18" charset="0"/>
            </a:endParaRPr>
          </a:p>
          <a:p>
            <a:pPr marL="0" indent="0" algn="just">
              <a:buNone/>
            </a:pPr>
            <a:r>
              <a:rPr lang="es-ES" sz="2400" b="1" dirty="0">
                <a:latin typeface="Times New Roman" panose="02020603050405020304" pitchFamily="18" charset="0"/>
                <a:cs typeface="Times New Roman" panose="02020603050405020304" pitchFamily="18" charset="0"/>
              </a:rPr>
              <a:t>METODOLOGÍA</a:t>
            </a:r>
            <a:endParaRPr lang="es-EC" sz="2400" dirty="0">
              <a:latin typeface="Times New Roman" panose="02020603050405020304" pitchFamily="18" charset="0"/>
              <a:cs typeface="Times New Roman" panose="02020603050405020304" pitchFamily="18" charset="0"/>
            </a:endParaRPr>
          </a:p>
          <a:p>
            <a:pPr marL="0" indent="0" algn="just">
              <a:buNone/>
            </a:pPr>
            <a:r>
              <a:rPr lang="es-ES" sz="2400" dirty="0">
                <a:latin typeface="Times New Roman" panose="02020603050405020304" pitchFamily="18" charset="0"/>
                <a:cs typeface="Times New Roman" panose="02020603050405020304" pitchFamily="18" charset="0"/>
              </a:rPr>
              <a:t>Es cómo se debe ejecutar la guía.</a:t>
            </a:r>
            <a:endParaRPr lang="es-EC" sz="2400" dirty="0">
              <a:latin typeface="Times New Roman" panose="02020603050405020304" pitchFamily="18" charset="0"/>
              <a:cs typeface="Times New Roman" panose="02020603050405020304" pitchFamily="18" charset="0"/>
            </a:endParaRPr>
          </a:p>
          <a:p>
            <a:pPr marL="0" indent="0" algn="just">
              <a:buNone/>
            </a:pPr>
            <a:r>
              <a:rPr lang="es-ES" sz="2400" b="1" dirty="0">
                <a:latin typeface="Times New Roman" panose="02020603050405020304" pitchFamily="18" charset="0"/>
                <a:cs typeface="Times New Roman" panose="02020603050405020304" pitchFamily="18" charset="0"/>
              </a:rPr>
              <a:t>ACTIVIDADES (PARA EL CASO DE PARVULARIA Y EDUCACIÓN INCLUSIVA)</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NOMBRE:</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Objetivo:</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Recursos:    </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Proceso o metodología:</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Indicador de logro</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Número de niños: </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Tiempo de la actividad: </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Recomendación</a:t>
            </a:r>
            <a:endParaRPr lang="es-EC" sz="2400" dirty="0">
              <a:latin typeface="Times New Roman" panose="02020603050405020304" pitchFamily="18" charset="0"/>
              <a:cs typeface="Times New Roman" panose="02020603050405020304" pitchFamily="18" charset="0"/>
            </a:endParaRPr>
          </a:p>
          <a:p>
            <a:pPr lvl="3" algn="just"/>
            <a:r>
              <a:rPr lang="es-ES" sz="2400" dirty="0">
                <a:latin typeface="Times New Roman" panose="02020603050405020304" pitchFamily="18" charset="0"/>
                <a:cs typeface="Times New Roman" panose="02020603050405020304" pitchFamily="18" charset="0"/>
              </a:rPr>
              <a:t>Ficha de evaluación</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91807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10368"/>
            <a:ext cx="7772400" cy="1019187"/>
          </a:xfrm>
        </p:spPr>
        <p:txBody>
          <a:bodyPr>
            <a:normAutofit/>
          </a:bodyPr>
          <a:lstStyle/>
          <a:p>
            <a:r>
              <a:rPr lang="es-EC" sz="2800" b="1" dirty="0">
                <a:cs typeface="Times New Roman" panose="02020603050405020304" pitchFamily="18" charset="0"/>
              </a:rPr>
              <a:t>Guía de uso de la producción técnica (empastado dos ejemplares)</a:t>
            </a:r>
            <a:endParaRPr lang="es-EC" sz="2800" dirty="0"/>
          </a:p>
        </p:txBody>
      </p:sp>
      <p:sp>
        <p:nvSpPr>
          <p:cNvPr id="3" name="Marcador de contenido 2"/>
          <p:cNvSpPr>
            <a:spLocks noGrp="1"/>
          </p:cNvSpPr>
          <p:nvPr>
            <p:ph idx="1"/>
          </p:nvPr>
        </p:nvSpPr>
        <p:spPr>
          <a:xfrm>
            <a:off x="838200" y="1429555"/>
            <a:ext cx="10515600" cy="4747408"/>
          </a:xfrm>
        </p:spPr>
        <p:txBody>
          <a:bodyPr/>
          <a:lstStyle/>
          <a:p>
            <a:pPr marL="0" indent="0">
              <a:buNone/>
            </a:pPr>
            <a:r>
              <a:rPr lang="es-ES" b="1" dirty="0">
                <a:latin typeface="Times New Roman" panose="02020603050405020304" pitchFamily="18" charset="0"/>
                <a:cs typeface="Times New Roman" panose="02020603050405020304" pitchFamily="18" charset="0"/>
              </a:rPr>
              <a:t>ACTIVIDADES PARA EL CASO DE LAS OTRAS CARRERAS</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NOMBRE:</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Objetivo:</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Recursos:    </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Proceso o metodología:</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Indicador de medición</a:t>
            </a:r>
            <a:endParaRPr lang="es-EC" dirty="0">
              <a:latin typeface="Times New Roman" panose="02020603050405020304" pitchFamily="18" charset="0"/>
              <a:cs typeface="Times New Roman" panose="02020603050405020304" pitchFamily="18" charset="0"/>
            </a:endParaRPr>
          </a:p>
          <a:p>
            <a:pPr lvl="2"/>
            <a:r>
              <a:rPr lang="es-ES" b="1" dirty="0">
                <a:latin typeface="Times New Roman" panose="02020603050405020304" pitchFamily="18" charset="0"/>
                <a:cs typeface="Times New Roman" panose="02020603050405020304" pitchFamily="18" charset="0"/>
              </a:rPr>
              <a:t>Recomendación</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9908989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2732" y="410368"/>
            <a:ext cx="7837868" cy="1325563"/>
          </a:xfrm>
        </p:spPr>
        <p:txBody>
          <a:bodyPr>
            <a:normAutofit/>
          </a:bodyPr>
          <a:lstStyle/>
          <a:p>
            <a:r>
              <a:rPr lang="es-EC" sz="2800" b="1" dirty="0">
                <a:cs typeface="Times New Roman" panose="02020603050405020304" pitchFamily="18" charset="0"/>
              </a:rPr>
              <a:t>Guía de uso de la producción técnica (empastado dos ejemplares)</a:t>
            </a:r>
            <a:endParaRPr lang="es-EC" sz="2800" dirty="0"/>
          </a:p>
        </p:txBody>
      </p:sp>
      <p:sp>
        <p:nvSpPr>
          <p:cNvPr id="3" name="Marcador de contenido 2"/>
          <p:cNvSpPr>
            <a:spLocks noGrp="1"/>
          </p:cNvSpPr>
          <p:nvPr>
            <p:ph idx="1"/>
          </p:nvPr>
        </p:nvSpPr>
        <p:spPr>
          <a:xfrm>
            <a:off x="682580" y="1558344"/>
            <a:ext cx="10671220" cy="4618619"/>
          </a:xfrm>
        </p:spPr>
        <p:txBody>
          <a:bodyPr>
            <a:normAutofit/>
          </a:bodyPr>
          <a:lstStyle/>
          <a:p>
            <a:pPr marL="0" indent="0" algn="just">
              <a:buNone/>
            </a:pPr>
            <a:r>
              <a:rPr lang="es-ES" sz="1800" b="1" dirty="0">
                <a:latin typeface="Times New Roman" panose="02020603050405020304" pitchFamily="18" charset="0"/>
                <a:cs typeface="Times New Roman" panose="02020603050405020304" pitchFamily="18" charset="0"/>
              </a:rPr>
              <a:t>RESULTADOS ALCANZADOS (luego de la aplicación de la producción técnica)</a:t>
            </a:r>
            <a:endParaRPr lang="es-EC" sz="1800" dirty="0">
              <a:latin typeface="Times New Roman" panose="02020603050405020304" pitchFamily="18" charset="0"/>
              <a:cs typeface="Times New Roman" panose="02020603050405020304" pitchFamily="18" charset="0"/>
            </a:endParaRPr>
          </a:p>
          <a:p>
            <a:pPr marL="0" indent="0" algn="just">
              <a:buNone/>
            </a:pPr>
            <a:r>
              <a:rPr lang="es-ES" sz="1800" dirty="0" smtClean="0">
                <a:latin typeface="Times New Roman" panose="02020603050405020304" pitchFamily="18" charset="0"/>
                <a:cs typeface="Times New Roman" panose="02020603050405020304" pitchFamily="18" charset="0"/>
              </a:rPr>
              <a:t>Reúne </a:t>
            </a:r>
            <a:r>
              <a:rPr lang="es-ES" sz="1800" dirty="0">
                <a:latin typeface="Times New Roman" panose="02020603050405020304" pitchFamily="18" charset="0"/>
                <a:cs typeface="Times New Roman" panose="02020603050405020304" pitchFamily="18" charset="0"/>
              </a:rPr>
              <a:t>todo lo necesario para alcanzar los objetivos que se pretende lograr al ejecutar la producción técnica. Responde así a todos los objetivos que se esperan conseguir con la aplicación de la guía. A la hora de definir el alcance es importante recordar que este es equivalente a un objetivo, por lo que este debe seguir el criterio de ser SMART. ¿Qué significa esto? </a:t>
            </a:r>
            <a:endParaRPr lang="es-EC" sz="1800" dirty="0">
              <a:latin typeface="Times New Roman" panose="02020603050405020304" pitchFamily="18" charset="0"/>
              <a:cs typeface="Times New Roman" panose="02020603050405020304" pitchFamily="18" charset="0"/>
            </a:endParaRPr>
          </a:p>
          <a:p>
            <a:pPr algn="just"/>
            <a:r>
              <a:rPr lang="es-ES" sz="1800" b="1" dirty="0">
                <a:latin typeface="Times New Roman" panose="02020603050405020304" pitchFamily="18" charset="0"/>
                <a:cs typeface="Times New Roman" panose="02020603050405020304" pitchFamily="18" charset="0"/>
              </a:rPr>
              <a:t>S (</a:t>
            </a:r>
            <a:r>
              <a:rPr lang="es-ES" sz="1800" b="1" dirty="0" err="1">
                <a:latin typeface="Times New Roman" panose="02020603050405020304" pitchFamily="18" charset="0"/>
                <a:cs typeface="Times New Roman" panose="02020603050405020304" pitchFamily="18" charset="0"/>
              </a:rPr>
              <a:t>Specific</a:t>
            </a:r>
            <a:r>
              <a:rPr lang="es-ES" sz="1800" b="1"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Tiene que estar claramente definido sin ambigüedades </a:t>
            </a:r>
            <a:endParaRPr lang="es-EC" sz="1800" dirty="0">
              <a:latin typeface="Times New Roman" panose="02020603050405020304" pitchFamily="18" charset="0"/>
              <a:cs typeface="Times New Roman" panose="02020603050405020304" pitchFamily="18" charset="0"/>
            </a:endParaRPr>
          </a:p>
          <a:p>
            <a:pPr algn="just"/>
            <a:r>
              <a:rPr lang="es-ES" sz="1800" b="1" dirty="0">
                <a:latin typeface="Times New Roman" panose="02020603050405020304" pitchFamily="18" charset="0"/>
                <a:cs typeface="Times New Roman" panose="02020603050405020304" pitchFamily="18" charset="0"/>
              </a:rPr>
              <a:t>M (</a:t>
            </a:r>
            <a:r>
              <a:rPr lang="es-ES" sz="1800" b="1" dirty="0" err="1">
                <a:latin typeface="Times New Roman" panose="02020603050405020304" pitchFamily="18" charset="0"/>
                <a:cs typeface="Times New Roman" panose="02020603050405020304" pitchFamily="18" charset="0"/>
              </a:rPr>
              <a:t>measurable</a:t>
            </a:r>
            <a:r>
              <a:rPr lang="es-ES" sz="1800" b="1"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 Medible. Debe ser posible definir unos parámetros cuantificables que permitan evaluar el avance y la consecución del objetivo. </a:t>
            </a:r>
            <a:endParaRPr lang="es-EC" sz="1800" dirty="0">
              <a:latin typeface="Times New Roman" panose="02020603050405020304" pitchFamily="18" charset="0"/>
              <a:cs typeface="Times New Roman" panose="02020603050405020304" pitchFamily="18" charset="0"/>
            </a:endParaRPr>
          </a:p>
          <a:p>
            <a:pPr algn="just"/>
            <a:r>
              <a:rPr lang="es-ES" sz="1800" b="1" dirty="0">
                <a:latin typeface="Times New Roman" panose="02020603050405020304" pitchFamily="18" charset="0"/>
                <a:cs typeface="Times New Roman" panose="02020603050405020304" pitchFamily="18" charset="0"/>
              </a:rPr>
              <a:t>A (</a:t>
            </a:r>
            <a:r>
              <a:rPr lang="es-ES" sz="1800" b="1" dirty="0" err="1">
                <a:latin typeface="Times New Roman" panose="02020603050405020304" pitchFamily="18" charset="0"/>
                <a:cs typeface="Times New Roman" panose="02020603050405020304" pitchFamily="18" charset="0"/>
              </a:rPr>
              <a:t>Achievable</a:t>
            </a:r>
            <a:r>
              <a:rPr lang="es-ES" sz="1800" b="1"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Tiene que existir una forma que posibilite su consecución. </a:t>
            </a:r>
            <a:endParaRPr lang="es-EC" sz="1800" dirty="0">
              <a:latin typeface="Times New Roman" panose="02020603050405020304" pitchFamily="18" charset="0"/>
              <a:cs typeface="Times New Roman" panose="02020603050405020304" pitchFamily="18" charset="0"/>
            </a:endParaRPr>
          </a:p>
          <a:p>
            <a:pPr algn="just"/>
            <a:r>
              <a:rPr lang="es-ES" sz="1800" b="1" dirty="0">
                <a:latin typeface="Times New Roman" panose="02020603050405020304" pitchFamily="18" charset="0"/>
                <a:cs typeface="Times New Roman" panose="02020603050405020304" pitchFamily="18" charset="0"/>
              </a:rPr>
              <a:t>R (Realista).- </a:t>
            </a:r>
            <a:r>
              <a:rPr lang="es-ES" sz="1800" dirty="0">
                <a:latin typeface="Times New Roman" panose="02020603050405020304" pitchFamily="18" charset="0"/>
                <a:cs typeface="Times New Roman" panose="02020603050405020304" pitchFamily="18" charset="0"/>
              </a:rPr>
              <a:t>Tiene que ser factible su consecución con los recursos y plazo disponibles. </a:t>
            </a:r>
            <a:endParaRPr lang="es-EC" sz="1800" dirty="0">
              <a:latin typeface="Times New Roman" panose="02020603050405020304" pitchFamily="18" charset="0"/>
              <a:cs typeface="Times New Roman" panose="02020603050405020304" pitchFamily="18" charset="0"/>
            </a:endParaRPr>
          </a:p>
          <a:p>
            <a:pPr algn="just"/>
            <a:r>
              <a:rPr lang="es-ES" sz="1800" b="1" dirty="0">
                <a:latin typeface="Times New Roman" panose="02020603050405020304" pitchFamily="18" charset="0"/>
                <a:cs typeface="Times New Roman" panose="02020603050405020304" pitchFamily="18" charset="0"/>
              </a:rPr>
              <a:t>T (Time-</a:t>
            </a:r>
            <a:r>
              <a:rPr lang="es-ES" sz="1800" b="1" dirty="0" err="1">
                <a:latin typeface="Times New Roman" panose="02020603050405020304" pitchFamily="18" charset="0"/>
                <a:cs typeface="Times New Roman" panose="02020603050405020304" pitchFamily="18" charset="0"/>
              </a:rPr>
              <a:t>related</a:t>
            </a:r>
            <a:r>
              <a:rPr lang="es-ES" sz="1800" b="1"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Tiene que tener una duración determinada. </a:t>
            </a:r>
            <a:endParaRPr lang="es-EC" sz="1800" dirty="0">
              <a:latin typeface="Times New Roman" panose="02020603050405020304" pitchFamily="18" charset="0"/>
              <a:cs typeface="Times New Roman" panose="02020603050405020304" pitchFamily="18" charset="0"/>
            </a:endParaRPr>
          </a:p>
          <a:p>
            <a:pPr marL="0" indent="0" algn="just">
              <a:buNone/>
            </a:pPr>
            <a:endParaRPr lang="es-EC"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672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cs typeface="Times New Roman" panose="02020603050405020304" pitchFamily="18" charset="0"/>
              </a:rPr>
              <a:t>Guía de uso de la producción técnica (empastado dos ejemplares)</a:t>
            </a:r>
            <a:endParaRPr lang="es-EC" sz="2800" dirty="0"/>
          </a:p>
        </p:txBody>
      </p:sp>
      <p:sp>
        <p:nvSpPr>
          <p:cNvPr id="3" name="Marcador de contenido 2"/>
          <p:cNvSpPr>
            <a:spLocks noGrp="1"/>
          </p:cNvSpPr>
          <p:nvPr>
            <p:ph idx="1"/>
          </p:nvPr>
        </p:nvSpPr>
        <p:spPr/>
        <p:txBody>
          <a:bodyPr/>
          <a:lstStyle/>
          <a:p>
            <a:pPr marL="0" indent="0" algn="just">
              <a:lnSpc>
                <a:spcPct val="150000"/>
              </a:lnSpc>
              <a:buNone/>
            </a:pPr>
            <a:r>
              <a:rPr lang="es-ES" sz="2400" b="1" dirty="0">
                <a:latin typeface="Times New Roman" panose="02020603050405020304" pitchFamily="18" charset="0"/>
                <a:cs typeface="Times New Roman" panose="02020603050405020304" pitchFamily="18" charset="0"/>
              </a:rPr>
              <a:t>CONCLUSIONES</a:t>
            </a:r>
            <a:endParaRPr lang="es-EC" sz="24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400" dirty="0">
                <a:latin typeface="Times New Roman" panose="02020603050405020304" pitchFamily="18" charset="0"/>
                <a:cs typeface="Times New Roman" panose="02020603050405020304" pitchFamily="18" charset="0"/>
              </a:rPr>
              <a:t>Tienen que referirse expresamente a la aplicación de la guía y estar, por tanto, en correlación con ellos. Demostrando el alcance de los resultados de la aplicación de la guía y con ello la satisfacción del entorno social en el que se desenvuelve.</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685534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7772400" cy="1325563"/>
          </a:xfrm>
        </p:spPr>
        <p:txBody>
          <a:bodyPr>
            <a:normAutofit fontScale="90000"/>
          </a:bodyPr>
          <a:lstStyle/>
          <a:p>
            <a:r>
              <a:rPr lang="es-EC" sz="3600" dirty="0">
                <a:cs typeface="Times New Roman" panose="02020603050405020304" pitchFamily="18" charset="0"/>
              </a:rPr>
              <a:t>Actas de reuniones entre estudiantes, tutores docentes, autoridades donde se va ejecutar </a:t>
            </a:r>
            <a:r>
              <a:rPr lang="es-EC" sz="3600" dirty="0" smtClean="0">
                <a:cs typeface="Times New Roman" panose="02020603050405020304" pitchFamily="18" charset="0"/>
              </a:rPr>
              <a:t>e implementar la producción técnica.</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2253802" y="1503957"/>
            <a:ext cx="8512935" cy="4939605"/>
          </a:xfrm>
          <a:prstGeom prst="rect">
            <a:avLst/>
          </a:prstGeom>
        </p:spPr>
      </p:pic>
    </p:spTree>
    <p:extLst>
      <p:ext uri="{BB962C8B-B14F-4D97-AF65-F5344CB8AC3E}">
        <p14:creationId xmlns:p14="http://schemas.microsoft.com/office/powerpoint/2010/main" val="812245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955" y="152791"/>
            <a:ext cx="7772400" cy="1325563"/>
          </a:xfrm>
        </p:spPr>
        <p:txBody>
          <a:bodyPr/>
          <a:lstStyle/>
          <a:p>
            <a:r>
              <a:rPr lang="es-EC" dirty="0" smtClean="0">
                <a:latin typeface="Times New Roman" panose="02020603050405020304" pitchFamily="18" charset="0"/>
                <a:cs typeface="Times New Roman" panose="02020603050405020304" pitchFamily="18" charset="0"/>
              </a:rPr>
              <a:t>Certificado.</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3" name="Imagen 2"/>
          <p:cNvPicPr>
            <a:picLocks noChangeAspect="1"/>
          </p:cNvPicPr>
          <p:nvPr/>
        </p:nvPicPr>
        <p:blipFill>
          <a:blip r:embed="rId2"/>
          <a:stretch>
            <a:fillRect/>
          </a:stretch>
        </p:blipFill>
        <p:spPr>
          <a:xfrm>
            <a:off x="3335628" y="687045"/>
            <a:ext cx="5418786" cy="5637285"/>
          </a:xfrm>
          <a:prstGeom prst="rect">
            <a:avLst/>
          </a:prstGeom>
        </p:spPr>
      </p:pic>
    </p:spTree>
    <p:extLst>
      <p:ext uri="{BB962C8B-B14F-4D97-AF65-F5344CB8AC3E}">
        <p14:creationId xmlns:p14="http://schemas.microsoft.com/office/powerpoint/2010/main" val="2492372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C" dirty="0">
                <a:cs typeface="Times New Roman" panose="02020603050405020304" pitchFamily="18" charset="0"/>
              </a:rPr>
              <a:t>Listado de participantes con firmas de respaldo</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1797827" y="1825625"/>
            <a:ext cx="8596346" cy="4351338"/>
          </a:xfrm>
          <a:prstGeom prst="rect">
            <a:avLst/>
          </a:prstGeom>
        </p:spPr>
      </p:pic>
    </p:spTree>
    <p:extLst>
      <p:ext uri="{BB962C8B-B14F-4D97-AF65-F5344CB8AC3E}">
        <p14:creationId xmlns:p14="http://schemas.microsoft.com/office/powerpoint/2010/main" val="24387507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smtClean="0">
                <a:cs typeface="Times New Roman" panose="02020603050405020304" pitchFamily="18" charset="0"/>
              </a:rPr>
              <a:t>Taller de las </a:t>
            </a:r>
            <a:r>
              <a:rPr lang="es-EC" b="1" dirty="0">
                <a:cs typeface="Times New Roman" panose="02020603050405020304" pitchFamily="18" charset="0"/>
              </a:rPr>
              <a:t>presentaciones utilizadas.</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5" name="Marcador de contenido 4"/>
          <p:cNvPicPr>
            <a:picLocks noGrp="1" noChangeAspect="1"/>
          </p:cNvPicPr>
          <p:nvPr>
            <p:ph idx="4294967295"/>
          </p:nvPr>
        </p:nvPicPr>
        <p:blipFill>
          <a:blip r:embed="rId2"/>
          <a:stretch>
            <a:fillRect/>
          </a:stretch>
        </p:blipFill>
        <p:spPr>
          <a:xfrm>
            <a:off x="6514340" y="1825758"/>
            <a:ext cx="5394325" cy="3014663"/>
          </a:xfrm>
          <a:prstGeom prst="rect">
            <a:avLst/>
          </a:prstGeom>
        </p:spPr>
      </p:pic>
      <p:pic>
        <p:nvPicPr>
          <p:cNvPr id="4" name="Imagen 3"/>
          <p:cNvPicPr>
            <a:picLocks noChangeAspect="1"/>
          </p:cNvPicPr>
          <p:nvPr/>
        </p:nvPicPr>
        <p:blipFill>
          <a:blip r:embed="rId3"/>
          <a:stretch>
            <a:fillRect/>
          </a:stretch>
        </p:blipFill>
        <p:spPr>
          <a:xfrm>
            <a:off x="838200" y="1825625"/>
            <a:ext cx="5342106" cy="3014796"/>
          </a:xfrm>
          <a:prstGeom prst="rect">
            <a:avLst/>
          </a:prstGeom>
        </p:spPr>
      </p:pic>
      <p:sp>
        <p:nvSpPr>
          <p:cNvPr id="6" name="Título 1"/>
          <p:cNvSpPr txBox="1">
            <a:spLocks/>
          </p:cNvSpPr>
          <p:nvPr/>
        </p:nvSpPr>
        <p:spPr>
          <a:xfrm>
            <a:off x="1256540" y="5390769"/>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s-EC" sz="2800" dirty="0" smtClean="0">
                <a:latin typeface="Times New Roman" panose="02020603050405020304" pitchFamily="18" charset="0"/>
                <a:cs typeface="Times New Roman" panose="02020603050405020304" pitchFamily="18" charset="0"/>
              </a:rPr>
              <a:t>Utilizar el formato de presentación establecido por el Instituto Superior Tecnológico Japón</a:t>
            </a:r>
            <a:br>
              <a:rPr lang="es-EC" sz="2800" dirty="0" smtClean="0">
                <a:latin typeface="Times New Roman" panose="02020603050405020304" pitchFamily="18" charset="0"/>
                <a:cs typeface="Times New Roman" panose="02020603050405020304" pitchFamily="18" charset="0"/>
              </a:rPr>
            </a:br>
            <a:endParaRPr lang="es-EC" sz="2800" dirty="0"/>
          </a:p>
        </p:txBody>
      </p:sp>
    </p:spTree>
    <p:extLst>
      <p:ext uri="{BB962C8B-B14F-4D97-AF65-F5344CB8AC3E}">
        <p14:creationId xmlns:p14="http://schemas.microsoft.com/office/powerpoint/2010/main" val="15342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42188"/>
            <a:ext cx="7772400" cy="1325563"/>
          </a:xfrm>
        </p:spPr>
        <p:txBody>
          <a:bodyPr>
            <a:normAutofit fontScale="90000"/>
          </a:bodyPr>
          <a:lstStyle/>
          <a:p>
            <a:r>
              <a:rPr lang="es-ES" sz="40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S" sz="2400" b="1" dirty="0">
                <a:latin typeface="Times New Roman" panose="02020603050405020304" pitchFamily="18" charset="0"/>
                <a:cs typeface="Times New Roman" panose="02020603050405020304" pitchFamily="18" charset="0"/>
              </a:rPr>
              <a:t>Articulo 58.-</a:t>
            </a:r>
            <a:r>
              <a:rPr lang="es-ES" sz="2400" dirty="0">
                <a:latin typeface="Times New Roman" panose="02020603050405020304" pitchFamily="18" charset="0"/>
                <a:cs typeface="Times New Roman" panose="02020603050405020304" pitchFamily="18" charset="0"/>
              </a:rPr>
              <a:t> Para lograr impulsar el desarrollo de la Planificación de Investigación Desarrollo e Innovación, será necesario establecer un marco de políticas institucionales que favorezcan el desarrollo de estrategias y acciones que hagan factible la propuesta. A continuación, se sugieren algunas</a:t>
            </a:r>
            <a:r>
              <a:rPr lang="es-ES" sz="2400" dirty="0" smtClean="0">
                <a:latin typeface="Times New Roman" panose="02020603050405020304" pitchFamily="18" charset="0"/>
                <a:cs typeface="Times New Roman" panose="02020603050405020304" pitchFamily="18" charset="0"/>
              </a:rPr>
              <a:t>:</a:t>
            </a:r>
          </a:p>
          <a:p>
            <a:pPr marL="0" indent="0">
              <a:buNone/>
            </a:pPr>
            <a:endParaRPr lang="es-EC" dirty="0"/>
          </a:p>
          <a:p>
            <a:pPr marL="0" indent="0">
              <a:buNone/>
            </a:pPr>
            <a:endParaRPr lang="es-EC" dirty="0"/>
          </a:p>
        </p:txBody>
      </p:sp>
    </p:spTree>
    <p:extLst>
      <p:ext uri="{BB962C8B-B14F-4D97-AF65-F5344CB8AC3E}">
        <p14:creationId xmlns:p14="http://schemas.microsoft.com/office/powerpoint/2010/main" val="1277389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a:bodyPr>
          <a:lstStyle/>
          <a:p>
            <a:pPr marL="0" indent="0" algn="ctr">
              <a:buNone/>
            </a:pPr>
            <a:endParaRPr lang="es-EC" sz="4800" dirty="0" smtClean="0">
              <a:solidFill>
                <a:srgbClr val="002060"/>
              </a:solidFill>
            </a:endParaRPr>
          </a:p>
          <a:p>
            <a:pPr marL="0" indent="0" algn="ctr">
              <a:buNone/>
            </a:pPr>
            <a:r>
              <a:rPr lang="es-EC" sz="6000" dirty="0" smtClean="0">
                <a:solidFill>
                  <a:srgbClr val="002060"/>
                </a:solidFill>
              </a:rPr>
              <a:t>INFORME DE APLICACIÓN DE LA PRODUCCIÓN TÉCNICA</a:t>
            </a:r>
            <a:endParaRPr lang="es-EC" sz="6000" dirty="0">
              <a:solidFill>
                <a:srgbClr val="002060"/>
              </a:solidFill>
            </a:endParaRPr>
          </a:p>
        </p:txBody>
      </p:sp>
    </p:spTree>
    <p:extLst>
      <p:ext uri="{BB962C8B-B14F-4D97-AF65-F5344CB8AC3E}">
        <p14:creationId xmlns:p14="http://schemas.microsoft.com/office/powerpoint/2010/main" val="39711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cs typeface="Times New Roman" panose="02020603050405020304" pitchFamily="18" charset="0"/>
              </a:rPr>
              <a:t>Estructura del Informe </a:t>
            </a:r>
            <a:r>
              <a:rPr lang="es-EC" sz="2800" b="1" dirty="0" smtClean="0"/>
              <a:t>de aplicación de la producción técnica</a:t>
            </a:r>
            <a:endParaRPr lang="es-EC" sz="2800" b="1" dirty="0"/>
          </a:p>
        </p:txBody>
      </p:sp>
      <p:sp>
        <p:nvSpPr>
          <p:cNvPr id="3" name="Marcador de contenido 2"/>
          <p:cNvSpPr>
            <a:spLocks noGrp="1"/>
          </p:cNvSpPr>
          <p:nvPr>
            <p:ph idx="1"/>
          </p:nvPr>
        </p:nvSpPr>
        <p:spPr>
          <a:xfrm>
            <a:off x="476518" y="1403797"/>
            <a:ext cx="10877282" cy="4773166"/>
          </a:xfrm>
        </p:spPr>
        <p:txBody>
          <a:bodyPr>
            <a:normAutofit fontScale="70000" lnSpcReduction="20000"/>
          </a:bodyPr>
          <a:lstStyle/>
          <a:p>
            <a:pPr marL="0" lvl="0" indent="0">
              <a:lnSpc>
                <a:spcPct val="150000"/>
              </a:lnSpc>
              <a:buNone/>
            </a:pPr>
            <a:r>
              <a:rPr lang="es-ES" sz="2200" b="1" dirty="0">
                <a:latin typeface="Times New Roman" panose="02020603050405020304" pitchFamily="18" charset="0"/>
                <a:cs typeface="Times New Roman" panose="02020603050405020304" pitchFamily="18" charset="0"/>
              </a:rPr>
              <a:t>Tema de la Producción Técnica</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dirty="0">
                <a:latin typeface="Times New Roman" panose="02020603050405020304" pitchFamily="18" charset="0"/>
                <a:cs typeface="Times New Roman" panose="02020603050405020304" pitchFamily="18" charset="0"/>
              </a:rPr>
              <a:t>Responder mínimo a tres de las cuatro interrogantes de formulación: ¿Qué? ¿Cómo? ¿Cuándo? ¿Dónde? </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dirty="0">
                <a:latin typeface="Times New Roman" panose="02020603050405020304" pitchFamily="18" charset="0"/>
                <a:cs typeface="Times New Roman" panose="02020603050405020304" pitchFamily="18" charset="0"/>
              </a:rPr>
              <a:t> </a:t>
            </a:r>
            <a:endParaRPr lang="es-EC" sz="2200" dirty="0">
              <a:latin typeface="Times New Roman" panose="02020603050405020304" pitchFamily="18" charset="0"/>
              <a:cs typeface="Times New Roman" panose="02020603050405020304" pitchFamily="18" charset="0"/>
            </a:endParaRPr>
          </a:p>
          <a:p>
            <a:pPr marL="0" lvl="0" indent="0">
              <a:lnSpc>
                <a:spcPct val="150000"/>
              </a:lnSpc>
              <a:buNone/>
            </a:pPr>
            <a:r>
              <a:rPr lang="es-ES" sz="2200" b="1" dirty="0">
                <a:latin typeface="Times New Roman" panose="02020603050405020304" pitchFamily="18" charset="0"/>
                <a:cs typeface="Times New Roman" panose="02020603050405020304" pitchFamily="18" charset="0"/>
              </a:rPr>
              <a:t>Contextualización</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C" sz="2200" b="1" dirty="0">
                <a:latin typeface="Times New Roman" panose="02020603050405020304" pitchFamily="18" charset="0"/>
                <a:cs typeface="Times New Roman" panose="02020603050405020304" pitchFamily="18" charset="0"/>
              </a:rPr>
              <a:t>2.1.- S</a:t>
            </a:r>
            <a:r>
              <a:rPr lang="es-ES" sz="2200" b="1" dirty="0" err="1">
                <a:latin typeface="Times New Roman" panose="02020603050405020304" pitchFamily="18" charset="0"/>
                <a:cs typeface="Times New Roman" panose="02020603050405020304" pitchFamily="18" charset="0"/>
              </a:rPr>
              <a:t>íntesis</a:t>
            </a:r>
            <a:r>
              <a:rPr lang="es-ES" sz="2200" b="1" dirty="0">
                <a:latin typeface="Times New Roman" panose="02020603050405020304" pitchFamily="18" charset="0"/>
                <a:cs typeface="Times New Roman" panose="02020603050405020304" pitchFamily="18" charset="0"/>
              </a:rPr>
              <a:t> de la propuesta de proyecto de vinculación con la Sociedad</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dirty="0">
                <a:latin typeface="Times New Roman" panose="02020603050405020304" pitchFamily="18" charset="0"/>
                <a:cs typeface="Times New Roman" panose="02020603050405020304" pitchFamily="18" charset="0"/>
              </a:rPr>
              <a:t>Contextualizar la problemática a gestionar, permitiendo tener un panorama claro </a:t>
            </a:r>
            <a:r>
              <a:rPr lang="es-ES" sz="2200" dirty="0" smtClean="0">
                <a:latin typeface="Times New Roman" panose="02020603050405020304" pitchFamily="18" charset="0"/>
                <a:cs typeface="Times New Roman" panose="02020603050405020304" pitchFamily="18" charset="0"/>
              </a:rPr>
              <a:t>del entorno </a:t>
            </a:r>
            <a:r>
              <a:rPr lang="es-ES" sz="2200" dirty="0">
                <a:latin typeface="Times New Roman" panose="02020603050405020304" pitchFamily="18" charset="0"/>
                <a:cs typeface="Times New Roman" panose="02020603050405020304" pitchFamily="18" charset="0"/>
              </a:rPr>
              <a:t>donde se realizará la propuesta de proyecto.</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dirty="0">
                <a:latin typeface="Times New Roman" panose="02020603050405020304" pitchFamily="18" charset="0"/>
                <a:cs typeface="Times New Roman" panose="02020603050405020304" pitchFamily="18" charset="0"/>
              </a:rPr>
              <a:t>Los respaldos legales que amparen la propuesta y la necesidad podrán ser oportunos en este apartado.</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b="1" dirty="0">
                <a:latin typeface="Times New Roman" panose="02020603050405020304" pitchFamily="18" charset="0"/>
                <a:cs typeface="Times New Roman" panose="02020603050405020304" pitchFamily="18" charset="0"/>
              </a:rPr>
              <a:t>2.2.- Síntesis institucional de la locación o localidad beneficiaria</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C" sz="2200" dirty="0">
                <a:latin typeface="Times New Roman" panose="02020603050405020304" pitchFamily="18" charset="0"/>
                <a:cs typeface="Times New Roman" panose="02020603050405020304" pitchFamily="18" charset="0"/>
              </a:rPr>
              <a:t>Se precisará la problemática que se desea contribuir a solucionar a partir de una descripción de la misma basada en las necesidades identificadas.</a:t>
            </a:r>
          </a:p>
          <a:p>
            <a:pPr marL="0" indent="0">
              <a:lnSpc>
                <a:spcPct val="150000"/>
              </a:lnSpc>
              <a:buNone/>
            </a:pPr>
            <a:r>
              <a:rPr lang="es-ES" sz="2200" b="1" dirty="0">
                <a:latin typeface="Times New Roman" panose="02020603050405020304" pitchFamily="18" charset="0"/>
                <a:cs typeface="Times New Roman" panose="02020603050405020304" pitchFamily="18" charset="0"/>
              </a:rPr>
              <a:t>2.3.- Organigrama de la institución beneficiaria</a:t>
            </a:r>
            <a:endParaRPr lang="es-EC" sz="22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338002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normAutofit fontScale="85000" lnSpcReduction="10000"/>
          </a:bodyPr>
          <a:lstStyle/>
          <a:p>
            <a:pPr marL="0" lvl="0" indent="0" algn="just">
              <a:lnSpc>
                <a:spcPct val="150000"/>
              </a:lnSpc>
              <a:buNone/>
            </a:pPr>
            <a:r>
              <a:rPr lang="es-ES" sz="2400" b="1" dirty="0" smtClean="0">
                <a:latin typeface="Times New Roman" panose="02020603050405020304" pitchFamily="18" charset="0"/>
                <a:cs typeface="Times New Roman" panose="02020603050405020304" pitchFamily="18" charset="0"/>
              </a:rPr>
              <a:t>3.- Objetivos</a:t>
            </a:r>
            <a:endParaRPr lang="es-EC" sz="2400" dirty="0">
              <a:latin typeface="Times New Roman" panose="02020603050405020304" pitchFamily="18" charset="0"/>
              <a:cs typeface="Times New Roman" panose="02020603050405020304" pitchFamily="18" charset="0"/>
            </a:endParaRPr>
          </a:p>
          <a:p>
            <a:pPr lvl="1" algn="just">
              <a:lnSpc>
                <a:spcPct val="150000"/>
              </a:lnSpc>
            </a:pPr>
            <a:r>
              <a:rPr lang="es-ES" sz="2000" b="1" dirty="0">
                <a:latin typeface="Times New Roman" panose="02020603050405020304" pitchFamily="18" charset="0"/>
                <a:cs typeface="Times New Roman" panose="02020603050405020304" pitchFamily="18" charset="0"/>
              </a:rPr>
              <a:t>General: </a:t>
            </a:r>
            <a:r>
              <a:rPr lang="es-ES" sz="2000" dirty="0">
                <a:latin typeface="Times New Roman" panose="02020603050405020304" pitchFamily="18" charset="0"/>
                <a:cs typeface="Times New Roman" panose="02020603050405020304" pitchFamily="18" charset="0"/>
              </a:rPr>
              <a:t>Describir un objetivo general iniciando con verbo en infinitivo, recordar que el objetivo debe contener el ¿Qué? ¿Cómo? ¿Para Qué?</a:t>
            </a:r>
            <a:endParaRPr lang="es-EC" sz="2000" dirty="0">
              <a:latin typeface="Times New Roman" panose="02020603050405020304" pitchFamily="18" charset="0"/>
              <a:cs typeface="Times New Roman" panose="02020603050405020304" pitchFamily="18" charset="0"/>
            </a:endParaRPr>
          </a:p>
          <a:p>
            <a:pPr lvl="1" algn="just">
              <a:lnSpc>
                <a:spcPct val="150000"/>
              </a:lnSpc>
            </a:pPr>
            <a:r>
              <a:rPr lang="es-ES" sz="2000" b="1" dirty="0">
                <a:latin typeface="Times New Roman" panose="02020603050405020304" pitchFamily="18" charset="0"/>
                <a:cs typeface="Times New Roman" panose="02020603050405020304" pitchFamily="18" charset="0"/>
              </a:rPr>
              <a:t>Objetivo Específico  </a:t>
            </a:r>
            <a:r>
              <a:rPr lang="es-ES" sz="2000" dirty="0">
                <a:latin typeface="Times New Roman" panose="02020603050405020304" pitchFamily="18" charset="0"/>
                <a:cs typeface="Times New Roman" panose="02020603050405020304" pitchFamily="18" charset="0"/>
              </a:rPr>
              <a:t>Describir mínimo 2 y máximo 3, iniciando con verbo en infinitivo. Son objetivos alineados y de soporte del objetivo general. Uno de ellos debe enunciar la meta a alcanzarse y otro la acción mediante la cual se realzará.</a:t>
            </a:r>
            <a:endParaRPr lang="es-EC" sz="2000" dirty="0">
              <a:latin typeface="Times New Roman" panose="02020603050405020304" pitchFamily="18" charset="0"/>
              <a:cs typeface="Times New Roman" panose="02020603050405020304" pitchFamily="18" charset="0"/>
            </a:endParaRPr>
          </a:p>
          <a:p>
            <a:pPr marL="0" lvl="0" indent="0" algn="just">
              <a:lnSpc>
                <a:spcPct val="150000"/>
              </a:lnSpc>
              <a:buNone/>
            </a:pPr>
            <a:r>
              <a:rPr lang="es-ES" sz="2400" b="1" dirty="0" smtClean="0">
                <a:latin typeface="Times New Roman" panose="02020603050405020304" pitchFamily="18" charset="0"/>
                <a:cs typeface="Times New Roman" panose="02020603050405020304" pitchFamily="18" charset="0"/>
              </a:rPr>
              <a:t>4.- Resumen </a:t>
            </a:r>
            <a:r>
              <a:rPr lang="es-ES" sz="2400" b="1" dirty="0">
                <a:latin typeface="Times New Roman" panose="02020603050405020304" pitchFamily="18" charset="0"/>
                <a:cs typeface="Times New Roman" panose="02020603050405020304" pitchFamily="18" charset="0"/>
              </a:rPr>
              <a:t>de la propuesta de producción técnica desarrollada.</a:t>
            </a:r>
            <a:endParaRPr lang="es-EC" sz="24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400" dirty="0">
                <a:latin typeface="Times New Roman" panose="02020603050405020304" pitchFamily="18" charset="0"/>
                <a:cs typeface="Times New Roman" panose="02020603050405020304" pitchFamily="18" charset="0"/>
              </a:rPr>
              <a:t>Se debe indicar los ejes, parámetros desde la teoría y la relación con la práctica del proyecto. En este espacio se debe hacer referencia a la hipótesis y variables y su cumplimiento.</a:t>
            </a:r>
          </a:p>
          <a:p>
            <a:pPr marL="0" lvl="0" indent="0">
              <a:buNone/>
            </a:pPr>
            <a:endParaRPr lang="es-EC"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4996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cs typeface="Times New Roman" panose="02020603050405020304" pitchFamily="18" charset="0"/>
              </a:rPr>
              <a:t>Estructura del Informe </a:t>
            </a:r>
            <a:r>
              <a:rPr lang="es-EC" b="1" dirty="0"/>
              <a:t>de aplicación de la producción técnica</a:t>
            </a:r>
            <a:endParaRPr lang="es-EC" dirty="0"/>
          </a:p>
        </p:txBody>
      </p:sp>
      <p:sp>
        <p:nvSpPr>
          <p:cNvPr id="3" name="Marcador de contenido 2"/>
          <p:cNvSpPr>
            <a:spLocks noGrp="1"/>
          </p:cNvSpPr>
          <p:nvPr>
            <p:ph idx="1"/>
          </p:nvPr>
        </p:nvSpPr>
        <p:spPr/>
        <p:txBody>
          <a:bodyPr>
            <a:normAutofit/>
          </a:bodyPr>
          <a:lstStyle/>
          <a:p>
            <a:pPr marL="0" lvl="0" indent="0" algn="just">
              <a:lnSpc>
                <a:spcPct val="150000"/>
              </a:lnSpc>
              <a:buNone/>
            </a:pPr>
            <a:r>
              <a:rPr lang="es-ES" sz="2000" b="1" dirty="0" smtClean="0">
                <a:latin typeface="Times New Roman" panose="02020603050405020304" pitchFamily="18" charset="0"/>
                <a:cs typeface="Times New Roman" panose="02020603050405020304" pitchFamily="18" charset="0"/>
              </a:rPr>
              <a:t>5. Cronograma </a:t>
            </a:r>
            <a:r>
              <a:rPr lang="es-ES" sz="2000" b="1" dirty="0">
                <a:latin typeface="Times New Roman" panose="02020603050405020304" pitchFamily="18" charset="0"/>
                <a:cs typeface="Times New Roman" panose="02020603050405020304" pitchFamily="18" charset="0"/>
              </a:rPr>
              <a:t>de actividades desarrolladas para aplicación producción técnica</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Detalle de las actividades a desarrollar con la periodicidad, inicio y finalización calendaría, duración, y persona o área responsable. Ejemplo de tabla. </a:t>
            </a:r>
            <a:endParaRPr lang="es-EC" sz="2000" dirty="0">
              <a:latin typeface="Times New Roman" panose="02020603050405020304" pitchFamily="18" charset="0"/>
              <a:cs typeface="Times New Roman" panose="02020603050405020304" pitchFamily="18" charset="0"/>
            </a:endParaRPr>
          </a:p>
          <a:p>
            <a:pPr marL="0" indent="0">
              <a:buNone/>
            </a:pPr>
            <a:endParaRPr lang="es-EC" dirty="0"/>
          </a:p>
          <a:p>
            <a:pPr marL="0" lvl="0" indent="0">
              <a:buNone/>
            </a:pPr>
            <a:endParaRPr lang="es-ES" b="1" dirty="0" smtClean="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2563589" y="4181599"/>
            <a:ext cx="8520195" cy="1795923"/>
          </a:xfrm>
          <a:prstGeom prst="rect">
            <a:avLst/>
          </a:prstGeom>
        </p:spPr>
      </p:pic>
    </p:spTree>
    <p:extLst>
      <p:ext uri="{BB962C8B-B14F-4D97-AF65-F5344CB8AC3E}">
        <p14:creationId xmlns:p14="http://schemas.microsoft.com/office/powerpoint/2010/main" val="2042423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cs typeface="Times New Roman" panose="02020603050405020304" pitchFamily="18" charset="0"/>
              </a:rPr>
              <a:t>Estructura del Informe </a:t>
            </a:r>
            <a:r>
              <a:rPr lang="es-EC" b="1" dirty="0"/>
              <a:t>de aplicación de la producción técnica</a:t>
            </a:r>
            <a:r>
              <a:rPr lang="es-EC" b="1" dirty="0" smtClean="0">
                <a:cs typeface="Times New Roman" panose="02020603050405020304" pitchFamily="18" charset="0"/>
              </a:rPr>
              <a:t>.</a:t>
            </a:r>
            <a:endParaRPr lang="es-EC" dirty="0"/>
          </a:p>
        </p:txBody>
      </p:sp>
      <p:sp>
        <p:nvSpPr>
          <p:cNvPr id="3" name="Marcador de contenido 2"/>
          <p:cNvSpPr>
            <a:spLocks noGrp="1"/>
          </p:cNvSpPr>
          <p:nvPr>
            <p:ph idx="1"/>
          </p:nvPr>
        </p:nvSpPr>
        <p:spPr/>
        <p:txBody>
          <a:bodyPr/>
          <a:lstStyle/>
          <a:p>
            <a:pPr marL="0" indent="0">
              <a:buNone/>
            </a:pPr>
            <a:r>
              <a:rPr lang="es-ES" b="1" dirty="0" smtClean="0">
                <a:latin typeface="Times New Roman" panose="02020603050405020304" pitchFamily="18" charset="0"/>
                <a:cs typeface="Times New Roman" panose="02020603050405020304" pitchFamily="18" charset="0"/>
              </a:rPr>
              <a:t>6. Informe </a:t>
            </a:r>
            <a:r>
              <a:rPr lang="es-ES" b="1" dirty="0">
                <a:latin typeface="Times New Roman" panose="02020603050405020304" pitchFamily="18" charset="0"/>
                <a:cs typeface="Times New Roman" panose="02020603050405020304" pitchFamily="18" charset="0"/>
              </a:rPr>
              <a:t>general de actividades realizadas.</a:t>
            </a:r>
          </a:p>
          <a:p>
            <a:pPr marL="0" indent="0">
              <a:buNone/>
            </a:pPr>
            <a:r>
              <a:rPr lang="es-EC" dirty="0">
                <a:latin typeface="Times New Roman" panose="02020603050405020304" pitchFamily="18" charset="0"/>
                <a:cs typeface="Times New Roman" panose="02020603050405020304" pitchFamily="18" charset="0"/>
              </a:rPr>
              <a:t>Presentar un informe de las actividades realizadas, con la propuesta y la guía ejecutada, además de una reflexión de los alcances logrados de forma general a partir de la aplicación de la propuesta.</a:t>
            </a:r>
          </a:p>
          <a:p>
            <a:pPr marL="0" lvl="0" indent="0">
              <a:buNone/>
            </a:pPr>
            <a:r>
              <a:rPr lang="es-ES" b="1" dirty="0" smtClean="0">
                <a:latin typeface="Times New Roman" panose="02020603050405020304" pitchFamily="18" charset="0"/>
                <a:cs typeface="Times New Roman" panose="02020603050405020304" pitchFamily="18" charset="0"/>
              </a:rPr>
              <a:t>7. Participantes</a:t>
            </a:r>
            <a:endParaRPr lang="es-EC" b="1" dirty="0">
              <a:latin typeface="Times New Roman" panose="02020603050405020304" pitchFamily="18" charset="0"/>
              <a:cs typeface="Times New Roman" panose="02020603050405020304" pitchFamily="18" charset="0"/>
            </a:endParaRPr>
          </a:p>
          <a:p>
            <a:pPr marL="0" lvl="0" indent="0">
              <a:buNone/>
            </a:pPr>
            <a:r>
              <a:rPr lang="es-ES" dirty="0" smtClean="0">
                <a:latin typeface="Times New Roman" panose="02020603050405020304" pitchFamily="18" charset="0"/>
                <a:cs typeface="Times New Roman" panose="02020603050405020304" pitchFamily="18" charset="0"/>
              </a:rPr>
              <a:t>Indicar el listado de estudiantes y docentes</a:t>
            </a:r>
          </a:p>
          <a:p>
            <a:pPr marL="0" lvl="0" indent="0">
              <a:buNone/>
            </a:pPr>
            <a:r>
              <a:rPr lang="es-ES" b="1" dirty="0" smtClean="0">
                <a:latin typeface="Times New Roman" panose="02020603050405020304" pitchFamily="18" charset="0"/>
                <a:cs typeface="Times New Roman" panose="02020603050405020304" pitchFamily="18" charset="0"/>
              </a:rPr>
              <a:t>8. Beneficiarios</a:t>
            </a:r>
          </a:p>
          <a:p>
            <a:pPr marL="0" indent="0">
              <a:buNone/>
            </a:pPr>
            <a:r>
              <a:rPr lang="es-ES" dirty="0">
                <a:latin typeface="Times New Roman" panose="02020603050405020304" pitchFamily="18" charset="0"/>
                <a:cs typeface="Times New Roman" panose="02020603050405020304" pitchFamily="18" charset="0"/>
              </a:rPr>
              <a:t>Se debe indicar los beneficiarios directos e indirectos de la propuesta </a:t>
            </a:r>
          </a:p>
          <a:p>
            <a:pPr marL="0" lvl="0" indent="0">
              <a:buNone/>
            </a:pPr>
            <a:endParaRPr lang="es-ES" b="1" dirty="0" smtClean="0"/>
          </a:p>
          <a:p>
            <a:pPr marL="0" lvl="0" indent="0">
              <a:buNone/>
            </a:pPr>
            <a:endParaRPr lang="es-EC" b="1" dirty="0"/>
          </a:p>
          <a:p>
            <a:pPr marL="0" indent="0">
              <a:buNone/>
            </a:pPr>
            <a:endParaRPr lang="es-EC" dirty="0"/>
          </a:p>
        </p:txBody>
      </p:sp>
    </p:spTree>
    <p:extLst>
      <p:ext uri="{BB962C8B-B14F-4D97-AF65-F5344CB8AC3E}">
        <p14:creationId xmlns:p14="http://schemas.microsoft.com/office/powerpoint/2010/main" val="16450278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cs typeface="Times New Roman" panose="02020603050405020304" pitchFamily="18" charset="0"/>
              </a:rPr>
              <a:t>Estructura del Informe </a:t>
            </a:r>
            <a:r>
              <a:rPr lang="es-EC" b="1" dirty="0"/>
              <a:t>de aplicación de la producción técnica</a:t>
            </a:r>
            <a:r>
              <a:rPr lang="es-EC" b="1" dirty="0" smtClean="0">
                <a:cs typeface="Times New Roman" panose="02020603050405020304" pitchFamily="18" charset="0"/>
              </a:rPr>
              <a:t>.</a:t>
            </a:r>
            <a:endParaRPr lang="es-EC" dirty="0"/>
          </a:p>
        </p:txBody>
      </p:sp>
      <p:sp>
        <p:nvSpPr>
          <p:cNvPr id="3" name="Marcador de contenido 2"/>
          <p:cNvSpPr>
            <a:spLocks noGrp="1"/>
          </p:cNvSpPr>
          <p:nvPr>
            <p:ph idx="1"/>
          </p:nvPr>
        </p:nvSpPr>
        <p:spPr/>
        <p:txBody>
          <a:bodyPr>
            <a:normAutofit fontScale="92500"/>
          </a:bodyPr>
          <a:lstStyle/>
          <a:p>
            <a:pPr marL="0" lvl="0" indent="0">
              <a:buNone/>
            </a:pPr>
            <a:r>
              <a:rPr lang="es-ES" b="1" dirty="0" smtClean="0">
                <a:latin typeface="Times New Roman" panose="02020603050405020304" pitchFamily="18" charset="0"/>
                <a:cs typeface="Times New Roman" panose="02020603050405020304" pitchFamily="18" charset="0"/>
              </a:rPr>
              <a:t>9.- Herramientas </a:t>
            </a:r>
            <a:r>
              <a:rPr lang="es-ES" b="1" dirty="0">
                <a:latin typeface="Times New Roman" panose="02020603050405020304" pitchFamily="18" charset="0"/>
                <a:cs typeface="Times New Roman" panose="02020603050405020304" pitchFamily="18" charset="0"/>
              </a:rPr>
              <a:t>de recolección de resultados </a:t>
            </a:r>
            <a:endParaRPr lang="es-ES" b="1" dirty="0" smtClean="0">
              <a:latin typeface="Times New Roman" panose="02020603050405020304" pitchFamily="18" charset="0"/>
              <a:cs typeface="Times New Roman" panose="02020603050405020304" pitchFamily="18" charset="0"/>
            </a:endParaRPr>
          </a:p>
          <a:p>
            <a:pPr marL="0" lvl="0" indent="0">
              <a:buNone/>
            </a:pPr>
            <a:r>
              <a:rPr lang="es-ES" dirty="0" smtClean="0">
                <a:latin typeface="Times New Roman" panose="02020603050405020304" pitchFamily="18" charset="0"/>
                <a:cs typeface="Times New Roman" panose="02020603050405020304" pitchFamily="18" charset="0"/>
              </a:rPr>
              <a:t>Indicar la metodología de investigación, herramientas, población y muestra.</a:t>
            </a:r>
            <a:endParaRPr lang="es-EC" dirty="0">
              <a:latin typeface="Times New Roman" panose="02020603050405020304" pitchFamily="18" charset="0"/>
              <a:cs typeface="Times New Roman" panose="02020603050405020304" pitchFamily="18" charset="0"/>
            </a:endParaRPr>
          </a:p>
          <a:p>
            <a:pPr marL="0" lvl="0" indent="0">
              <a:buNone/>
            </a:pPr>
            <a:r>
              <a:rPr lang="es-ES" b="1" dirty="0" smtClean="0">
                <a:latin typeface="Times New Roman" panose="02020603050405020304" pitchFamily="18" charset="0"/>
                <a:cs typeface="Times New Roman" panose="02020603050405020304" pitchFamily="18" charset="0"/>
              </a:rPr>
              <a:t>10.- Resultados </a:t>
            </a:r>
            <a:r>
              <a:rPr lang="es-ES" b="1" dirty="0">
                <a:latin typeface="Times New Roman" panose="02020603050405020304" pitchFamily="18" charset="0"/>
                <a:cs typeface="Times New Roman" panose="02020603050405020304" pitchFamily="18" charset="0"/>
              </a:rPr>
              <a:t>obtenidos </a:t>
            </a:r>
            <a:endParaRPr lang="es-ES" b="1" dirty="0" smtClean="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Se debe indicar los resultados de la encuesta ejecutada del </a:t>
            </a:r>
            <a:r>
              <a:rPr lang="es-ES" dirty="0" smtClean="0">
                <a:latin typeface="Times New Roman" panose="02020603050405020304" pitchFamily="18" charset="0"/>
                <a:cs typeface="Times New Roman" panose="02020603050405020304" pitchFamily="18" charset="0"/>
              </a:rPr>
              <a:t>antes</a:t>
            </a:r>
            <a:r>
              <a:rPr lang="es-ES" dirty="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y después y el análisis del impacto alcanzado.</a:t>
            </a:r>
            <a:endParaRPr lang="es-ES" dirty="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Para el caso de </a:t>
            </a:r>
            <a:r>
              <a:rPr lang="es-ES" dirty="0" err="1">
                <a:latin typeface="Times New Roman" panose="02020603050405020304" pitchFamily="18" charset="0"/>
                <a:cs typeface="Times New Roman" panose="02020603050405020304" pitchFamily="18" charset="0"/>
              </a:rPr>
              <a:t>Parvularia</a:t>
            </a:r>
            <a:r>
              <a:rPr lang="es-ES" dirty="0">
                <a:latin typeface="Times New Roman" panose="02020603050405020304" pitchFamily="18" charset="0"/>
                <a:cs typeface="Times New Roman" panose="02020603050405020304" pitchFamily="18" charset="0"/>
              </a:rPr>
              <a:t> y Educación Inclusiva se debe incluir el análisis de la lista de cotejo </a:t>
            </a:r>
            <a:r>
              <a:rPr lang="es-ES" dirty="0" smtClean="0">
                <a:latin typeface="Times New Roman" panose="02020603050405020304" pitchFamily="18" charset="0"/>
                <a:cs typeface="Times New Roman" panose="02020603050405020304" pitchFamily="18" charset="0"/>
              </a:rPr>
              <a:t>del antes y después en </a:t>
            </a:r>
            <a:r>
              <a:rPr lang="es-ES" dirty="0">
                <a:latin typeface="Times New Roman" panose="02020603050405020304" pitchFamily="18" charset="0"/>
                <a:cs typeface="Times New Roman" panose="02020603050405020304" pitchFamily="18" charset="0"/>
              </a:rPr>
              <a:t>base al currículo de educación </a:t>
            </a:r>
            <a:r>
              <a:rPr lang="es-ES" dirty="0" smtClean="0">
                <a:latin typeface="Times New Roman" panose="02020603050405020304" pitchFamily="18" charset="0"/>
                <a:cs typeface="Times New Roman" panose="02020603050405020304" pitchFamily="18" charset="0"/>
              </a:rPr>
              <a:t>inicial.</a:t>
            </a:r>
            <a:endParaRPr lang="es-ES" dirty="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Para todos los casos se debe incluir la metodología de investigación, hipótesis y variables independiente y </a:t>
            </a:r>
            <a:r>
              <a:rPr lang="es-ES" dirty="0" smtClean="0">
                <a:latin typeface="Times New Roman" panose="02020603050405020304" pitchFamily="18" charset="0"/>
                <a:cs typeface="Times New Roman" panose="02020603050405020304" pitchFamily="18" charset="0"/>
              </a:rPr>
              <a:t>dependiente</a:t>
            </a:r>
            <a:r>
              <a:rPr lang="es-ES" dirty="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y cómo se llega al cumplimiento de las variables.</a:t>
            </a:r>
            <a:endParaRPr lang="es-EC" dirty="0">
              <a:latin typeface="Times New Roman" panose="02020603050405020304" pitchFamily="18" charset="0"/>
              <a:cs typeface="Times New Roman" panose="02020603050405020304" pitchFamily="18" charset="0"/>
            </a:endParaRPr>
          </a:p>
          <a:p>
            <a:pPr lvl="0"/>
            <a:endParaRPr lang="es-EC" b="1" dirty="0"/>
          </a:p>
          <a:p>
            <a:pPr marL="0" indent="0">
              <a:buNone/>
            </a:pPr>
            <a:endParaRPr lang="es-EC" dirty="0"/>
          </a:p>
        </p:txBody>
      </p:sp>
    </p:spTree>
    <p:extLst>
      <p:ext uri="{BB962C8B-B14F-4D97-AF65-F5344CB8AC3E}">
        <p14:creationId xmlns:p14="http://schemas.microsoft.com/office/powerpoint/2010/main" val="37714989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cs typeface="Times New Roman" panose="02020603050405020304" pitchFamily="18" charset="0"/>
              </a:rPr>
              <a:t>Estructura del Informe </a:t>
            </a:r>
            <a:r>
              <a:rPr lang="es-EC" b="1" dirty="0"/>
              <a:t>de aplicación de la producción técnica</a:t>
            </a:r>
            <a:r>
              <a:rPr lang="es-EC" b="1" dirty="0">
                <a:cs typeface="Times New Roman" panose="02020603050405020304" pitchFamily="18" charset="0"/>
              </a:rPr>
              <a:t>.</a:t>
            </a:r>
            <a:endParaRPr lang="es-EC" dirty="0"/>
          </a:p>
        </p:txBody>
      </p:sp>
      <p:sp>
        <p:nvSpPr>
          <p:cNvPr id="3" name="Marcador de contenido 2"/>
          <p:cNvSpPr>
            <a:spLocks noGrp="1"/>
          </p:cNvSpPr>
          <p:nvPr>
            <p:ph idx="1"/>
          </p:nvPr>
        </p:nvSpPr>
        <p:spPr/>
        <p:txBody>
          <a:bodyPr>
            <a:normAutofit fontScale="77500" lnSpcReduction="20000"/>
          </a:bodyPr>
          <a:lstStyle/>
          <a:p>
            <a:pPr marL="0" lvl="0" indent="0" algn="just">
              <a:lnSpc>
                <a:spcPct val="120000"/>
              </a:lnSpc>
              <a:buNone/>
            </a:pPr>
            <a:r>
              <a:rPr lang="es-ES" b="1" dirty="0" smtClean="0">
                <a:latin typeface="Times New Roman" panose="02020603050405020304" pitchFamily="18" charset="0"/>
                <a:cs typeface="Times New Roman" panose="02020603050405020304" pitchFamily="18" charset="0"/>
              </a:rPr>
              <a:t>11.- Conclusiones</a:t>
            </a:r>
            <a:endParaRPr lang="es-ES" b="1" dirty="0">
              <a:latin typeface="Times New Roman" panose="02020603050405020304" pitchFamily="18" charset="0"/>
              <a:cs typeface="Times New Roman" panose="02020603050405020304" pitchFamily="18" charset="0"/>
            </a:endParaRPr>
          </a:p>
          <a:p>
            <a:pPr marL="0" lvl="0" indent="0" algn="just">
              <a:lnSpc>
                <a:spcPct val="120000"/>
              </a:lnSpc>
              <a:buNone/>
            </a:pPr>
            <a:r>
              <a:rPr lang="es-EC" dirty="0">
                <a:latin typeface="Times New Roman" panose="02020603050405020304" pitchFamily="18" charset="0"/>
                <a:cs typeface="Times New Roman" panose="02020603050405020304" pitchFamily="18" charset="0"/>
              </a:rPr>
              <a:t>Es la reflexión que se llega luego de la aplicación de la actividad que nos permite analizar los logros conseguidos a partir del objetivo general y específicos.</a:t>
            </a:r>
          </a:p>
          <a:p>
            <a:pPr marL="0" lvl="0" indent="0" algn="just">
              <a:lnSpc>
                <a:spcPct val="120000"/>
              </a:lnSpc>
              <a:buNone/>
            </a:pPr>
            <a:r>
              <a:rPr lang="es-ES" b="1" dirty="0" smtClean="0">
                <a:latin typeface="Times New Roman" panose="02020603050405020304" pitchFamily="18" charset="0"/>
                <a:cs typeface="Times New Roman" panose="02020603050405020304" pitchFamily="18" charset="0"/>
              </a:rPr>
              <a:t>12.- Recomendaciones</a:t>
            </a:r>
            <a:endParaRPr lang="es-EC"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dirty="0">
                <a:latin typeface="Times New Roman" panose="02020603050405020304" pitchFamily="18" charset="0"/>
                <a:cs typeface="Times New Roman" panose="02020603050405020304" pitchFamily="18" charset="0"/>
              </a:rPr>
              <a:t>Son lineamientos que se emiten a partir del cumplimiento de los objetivos con el fin de que los beneficiarios pueden seguir mejorando.</a:t>
            </a:r>
          </a:p>
          <a:p>
            <a:pPr marL="0" lvl="0" indent="0" algn="just">
              <a:lnSpc>
                <a:spcPct val="120000"/>
              </a:lnSpc>
              <a:buNone/>
            </a:pPr>
            <a:r>
              <a:rPr lang="es-ES" b="1" dirty="0" smtClean="0">
                <a:latin typeface="Times New Roman" panose="02020603050405020304" pitchFamily="18" charset="0"/>
                <a:cs typeface="Times New Roman" panose="02020603050405020304" pitchFamily="18" charset="0"/>
              </a:rPr>
              <a:t>13.- Firmas </a:t>
            </a:r>
            <a:r>
              <a:rPr lang="es-ES" b="1" dirty="0">
                <a:latin typeface="Times New Roman" panose="02020603050405020304" pitchFamily="18" charset="0"/>
                <a:cs typeface="Times New Roman" panose="02020603050405020304" pitchFamily="18" charset="0"/>
              </a:rPr>
              <a:t>de responsables</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Deben contar con firmas de:</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Autoridades </a:t>
            </a:r>
            <a:r>
              <a:rPr lang="es-ES" dirty="0">
                <a:latin typeface="Times New Roman" panose="02020603050405020304" pitchFamily="18" charset="0"/>
                <a:cs typeface="Times New Roman" panose="02020603050405020304" pitchFamily="18" charset="0"/>
              </a:rPr>
              <a:t>(Vicerrector, Director Académico, Director de Vinculación, Director de Investigación, Docente Tutor y Estudiantes)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5579071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6685" y="1323349"/>
            <a:ext cx="10515600" cy="4351338"/>
          </a:xfrm>
        </p:spPr>
        <p:txBody>
          <a:bodyPr>
            <a:normAutofit/>
          </a:bodyPr>
          <a:lstStyle/>
          <a:p>
            <a:pPr marL="0" indent="0" algn="ctr">
              <a:buNone/>
            </a:pPr>
            <a:endParaRPr lang="es-EC" sz="3600" b="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lgn="ctr">
              <a:lnSpc>
                <a:spcPct val="150000"/>
              </a:lnSpc>
              <a:buNone/>
            </a:pPr>
            <a:r>
              <a:rPr lang="es-EC" sz="3600" b="1" dirty="0" smtClean="0">
                <a:solidFill>
                  <a:schemeClr val="accent5">
                    <a:lumMod val="75000"/>
                  </a:schemeClr>
                </a:solidFill>
                <a:latin typeface="Times New Roman" panose="02020603050405020304" pitchFamily="18" charset="0"/>
                <a:cs typeface="Times New Roman" panose="02020603050405020304" pitchFamily="18" charset="0"/>
              </a:rPr>
              <a:t>LINEAMIENTOS PARA LA EJECUCIÓN DE PRODUCCIONES TÉCNICAS EN LA MODALIDAD ONLINE</a:t>
            </a:r>
            <a:endParaRPr lang="es-EC" sz="3600" dirty="0">
              <a:solidFill>
                <a:schemeClr val="accent5">
                  <a:lumMod val="75000"/>
                </a:schemeClr>
              </a:solidFill>
            </a:endParaRPr>
          </a:p>
        </p:txBody>
      </p:sp>
    </p:spTree>
    <p:extLst>
      <p:ext uri="{BB962C8B-B14F-4D97-AF65-F5344CB8AC3E}">
        <p14:creationId xmlns:p14="http://schemas.microsoft.com/office/powerpoint/2010/main" val="37944904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2800" b="1" dirty="0">
                <a:cs typeface="Times New Roman" panose="02020603050405020304" pitchFamily="18" charset="0"/>
              </a:rPr>
              <a:t>LINEAMIENTOS PARA LA EJECUCIÓN DE PRODUCCIONES TÉCNICAS EN LA MODALIDAD ONLINE</a:t>
            </a:r>
          </a:p>
        </p:txBody>
      </p:sp>
      <p:sp>
        <p:nvSpPr>
          <p:cNvPr id="3" name="Marcador de contenido 2"/>
          <p:cNvSpPr>
            <a:spLocks noGrp="1"/>
          </p:cNvSpPr>
          <p:nvPr>
            <p:ph idx="1"/>
          </p:nvPr>
        </p:nvSpPr>
        <p:spPr/>
        <p:txBody>
          <a:bodyPr>
            <a:normAutofit/>
          </a:bodyPr>
          <a:lstStyle/>
          <a:p>
            <a:pPr marL="0" indent="0" algn="just">
              <a:lnSpc>
                <a:spcPct val="150000"/>
              </a:lnSpc>
              <a:buNone/>
            </a:pPr>
            <a:r>
              <a:rPr lang="es-EC" sz="2400" dirty="0" smtClean="0">
                <a:latin typeface="Times New Roman" panose="02020603050405020304" pitchFamily="18" charset="0"/>
                <a:cs typeface="Times New Roman" panose="02020603050405020304" pitchFamily="18" charset="0"/>
              </a:rPr>
              <a:t>La Dirección de Investigación desarrolla proyectos de investigación, producciones técnicas, artículos científicos y libros que contribuyen </a:t>
            </a:r>
            <a:r>
              <a:rPr lang="es-EC" sz="2400" dirty="0">
                <a:latin typeface="Times New Roman" panose="02020603050405020304" pitchFamily="18" charset="0"/>
                <a:cs typeface="Times New Roman" panose="02020603050405020304" pitchFamily="18" charset="0"/>
              </a:rPr>
              <a:t>a</a:t>
            </a:r>
            <a:r>
              <a:rPr lang="es-EC" sz="2400" dirty="0" smtClean="0">
                <a:latin typeface="Times New Roman" panose="02020603050405020304" pitchFamily="18" charset="0"/>
                <a:cs typeface="Times New Roman" panose="02020603050405020304" pitchFamily="18" charset="0"/>
              </a:rPr>
              <a:t>l cumplimiento de los objetivos y políticas en relación directa de dominios y líneas de  investigación establecidos en el reglamento de investigación y reglamento de publicaciones.</a:t>
            </a:r>
          </a:p>
        </p:txBody>
      </p:sp>
    </p:spTree>
    <p:extLst>
      <p:ext uri="{BB962C8B-B14F-4D97-AF65-F5344CB8AC3E}">
        <p14:creationId xmlns:p14="http://schemas.microsoft.com/office/powerpoint/2010/main" val="9054659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3200" b="1" dirty="0" smtClean="0">
                <a:cs typeface="Shonar Bangla" panose="020B0502040204020203" pitchFamily="34" charset="0"/>
              </a:rPr>
              <a:t>Ejecución de Producciones Técnicas en la modalidad Online</a:t>
            </a:r>
            <a:endParaRPr lang="es-EC" sz="3200" b="1" dirty="0">
              <a:cs typeface="Shonar Bangla" panose="020B0502040204020203" pitchFamily="34" charset="0"/>
            </a:endParaRPr>
          </a:p>
        </p:txBody>
      </p:sp>
      <p:sp>
        <p:nvSpPr>
          <p:cNvPr id="3" name="Marcador de contenido 2"/>
          <p:cNvSpPr>
            <a:spLocks noGrp="1"/>
          </p:cNvSpPr>
          <p:nvPr>
            <p:ph idx="1"/>
          </p:nvPr>
        </p:nvSpPr>
        <p:spPr/>
        <p:txBody>
          <a:bodyPr>
            <a:normAutofit fontScale="70000" lnSpcReduction="20000"/>
          </a:bodyPr>
          <a:lstStyle/>
          <a:p>
            <a:pPr marL="0" indent="0" algn="just">
              <a:lnSpc>
                <a:spcPct val="150000"/>
              </a:lnSpc>
              <a:buNone/>
            </a:pPr>
            <a:r>
              <a:rPr lang="es-EC" dirty="0" smtClean="0">
                <a:latin typeface="Times New Roman" panose="02020603050405020304" pitchFamily="18" charset="0"/>
                <a:cs typeface="Times New Roman" panose="02020603050405020304" pitchFamily="18" charset="0"/>
              </a:rPr>
              <a:t>Debido a la emergencia que vive el Ecuador frente al COVID19 y restricción de movilización, las producciones técnicas deben ser planteados para poder ser ejecutados en la modalidad online y/o presencial, por lo que, es necesario tomar en cuenta los siguientes puntos:</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1.- Una producción técnica puede ser </a:t>
            </a:r>
            <a:r>
              <a:rPr lang="es-EC" dirty="0" err="1" smtClean="0">
                <a:latin typeface="Times New Roman" panose="02020603050405020304" pitchFamily="18" charset="0"/>
                <a:cs typeface="Times New Roman" panose="02020603050405020304" pitchFamily="18" charset="0"/>
              </a:rPr>
              <a:t>multicarrera</a:t>
            </a:r>
            <a:r>
              <a:rPr lang="es-EC" dirty="0" smtClean="0">
                <a:latin typeface="Times New Roman" panose="02020603050405020304" pitchFamily="18" charset="0"/>
                <a:cs typeface="Times New Roman" panose="02020603050405020304" pitchFamily="18" charset="0"/>
              </a:rPr>
              <a:t>, por ejemplo una aplicación móvil, elaboración de recursos didácticos específicos a través del uso de videos, entre otros.</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2.- Se elaborará una encuesta en </a:t>
            </a:r>
            <a:r>
              <a:rPr lang="es-EC" dirty="0" err="1" smtClean="0">
                <a:latin typeface="Times New Roman" panose="02020603050405020304" pitchFamily="18" charset="0"/>
                <a:cs typeface="Times New Roman" panose="02020603050405020304" pitchFamily="18" charset="0"/>
              </a:rPr>
              <a:t>google</a:t>
            </a:r>
            <a:r>
              <a:rPr lang="es-EC" dirty="0" smtClean="0">
                <a:latin typeface="Times New Roman" panose="02020603050405020304" pitchFamily="18" charset="0"/>
                <a:cs typeface="Times New Roman" panose="02020603050405020304" pitchFamily="18" charset="0"/>
              </a:rPr>
              <a:t> </a:t>
            </a:r>
            <a:r>
              <a:rPr lang="es-EC" dirty="0" err="1" smtClean="0">
                <a:latin typeface="Times New Roman" panose="02020603050405020304" pitchFamily="18" charset="0"/>
                <a:cs typeface="Times New Roman" panose="02020603050405020304" pitchFamily="18" charset="0"/>
              </a:rPr>
              <a:t>forms</a:t>
            </a:r>
            <a:r>
              <a:rPr lang="es-EC" dirty="0" smtClean="0">
                <a:latin typeface="Times New Roman" panose="02020603050405020304" pitchFamily="18" charset="0"/>
                <a:cs typeface="Times New Roman" panose="02020603050405020304" pitchFamily="18" charset="0"/>
              </a:rPr>
              <a:t> para medir el impacto.</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3.- Los videos deben ser enviados a la coordinación de cada carrera para que se envíen al área de TICS para que se suban al </a:t>
            </a:r>
            <a:r>
              <a:rPr lang="es-EC" dirty="0" err="1" smtClean="0">
                <a:latin typeface="Times New Roman" panose="02020603050405020304" pitchFamily="18" charset="0"/>
                <a:cs typeface="Times New Roman" panose="02020603050405020304" pitchFamily="18" charset="0"/>
              </a:rPr>
              <a:t>youtube</a:t>
            </a:r>
            <a:r>
              <a:rPr lang="es-EC" dirty="0">
                <a:latin typeface="Times New Roman" panose="02020603050405020304" pitchFamily="18" charset="0"/>
                <a:cs typeface="Times New Roman" panose="02020603050405020304" pitchFamily="18" charset="0"/>
              </a:rPr>
              <a:t> </a:t>
            </a:r>
            <a:r>
              <a:rPr lang="es-EC" dirty="0" smtClean="0">
                <a:latin typeface="Times New Roman" panose="02020603050405020304" pitchFamily="18" charset="0"/>
                <a:cs typeface="Times New Roman" panose="02020603050405020304" pitchFamily="18" charset="0"/>
              </a:rPr>
              <a:t>y se difundan por el </a:t>
            </a:r>
            <a:r>
              <a:rPr lang="es-EC" dirty="0" err="1">
                <a:latin typeface="Times New Roman" panose="02020603050405020304" pitchFamily="18" charset="0"/>
                <a:cs typeface="Times New Roman" panose="02020603050405020304" pitchFamily="18" charset="0"/>
              </a:rPr>
              <a:t>F</a:t>
            </a:r>
            <a:r>
              <a:rPr lang="es-EC" dirty="0" err="1" smtClean="0">
                <a:latin typeface="Times New Roman" panose="02020603050405020304" pitchFamily="18" charset="0"/>
                <a:cs typeface="Times New Roman" panose="02020603050405020304" pitchFamily="18" charset="0"/>
              </a:rPr>
              <a:t>anpage</a:t>
            </a:r>
            <a:r>
              <a:rPr lang="es-EC" dirty="0" smtClean="0">
                <a:latin typeface="Times New Roman" panose="02020603050405020304" pitchFamily="18" charset="0"/>
                <a:cs typeface="Times New Roman" panose="02020603050405020304" pitchFamily="18" charset="0"/>
              </a:rPr>
              <a:t> institucional.</a:t>
            </a:r>
          </a:p>
        </p:txBody>
      </p:sp>
    </p:spTree>
    <p:extLst>
      <p:ext uri="{BB962C8B-B14F-4D97-AF65-F5344CB8AC3E}">
        <p14:creationId xmlns:p14="http://schemas.microsoft.com/office/powerpoint/2010/main" val="283531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S" sz="3600" b="1" dirty="0"/>
              <a:t>PLANIFICACIÓN DE INVESTIGACIÓN DESARROLLO E INNOVACIÓN TECNOLÓGICA</a:t>
            </a:r>
            <a:endParaRPr lang="es-EC" sz="3600" dirty="0"/>
          </a:p>
        </p:txBody>
      </p:sp>
      <p:sp>
        <p:nvSpPr>
          <p:cNvPr id="3" name="Marcador de contenido 2"/>
          <p:cNvSpPr>
            <a:spLocks noGrp="1"/>
          </p:cNvSpPr>
          <p:nvPr>
            <p:ph idx="1"/>
          </p:nvPr>
        </p:nvSpPr>
        <p:spPr/>
        <p:txBody>
          <a:bodyPr>
            <a:normAutofit fontScale="40000" lnSpcReduction="20000"/>
          </a:bodyPr>
          <a:lstStyle/>
          <a:p>
            <a:pPr marL="0" indent="0" algn="just">
              <a:lnSpc>
                <a:spcPct val="170000"/>
              </a:lnSpc>
              <a:buNone/>
            </a:pPr>
            <a:r>
              <a:rPr lang="es-ES" sz="4000" b="1" dirty="0">
                <a:latin typeface="Times New Roman" panose="02020603050405020304" pitchFamily="18" charset="0"/>
                <a:cs typeface="Times New Roman" panose="02020603050405020304" pitchFamily="18" charset="0"/>
              </a:rPr>
              <a:t>Artículo 59.- De los lineamientos que debe tomar en cuenta la Planificación de Innovación, Desarrollo e Innovación.- </a:t>
            </a:r>
            <a:r>
              <a:rPr lang="es-ES" sz="4000" dirty="0">
                <a:latin typeface="Times New Roman" panose="02020603050405020304" pitchFamily="18" charset="0"/>
                <a:cs typeface="Times New Roman" panose="02020603050405020304" pitchFamily="18" charset="0"/>
              </a:rPr>
              <a:t>La Planificación de Innovación, Desarrollo e Innovación deberá tomar en cuenta los siguientes lineamientos para su seguimiento y evaluación:</a:t>
            </a:r>
            <a:endParaRPr lang="es-EC" sz="4000" dirty="0">
              <a:latin typeface="Times New Roman" panose="02020603050405020304" pitchFamily="18" charset="0"/>
              <a:cs typeface="Times New Roman" panose="02020603050405020304" pitchFamily="18" charset="0"/>
            </a:endParaRPr>
          </a:p>
          <a:p>
            <a:pPr lvl="0" algn="just">
              <a:lnSpc>
                <a:spcPct val="170000"/>
              </a:lnSpc>
            </a:pPr>
            <a:r>
              <a:rPr lang="es-EC" sz="4000" dirty="0">
                <a:latin typeface="Times New Roman" panose="02020603050405020304" pitchFamily="18" charset="0"/>
                <a:cs typeface="Times New Roman" panose="02020603050405020304" pitchFamily="18" charset="0"/>
              </a:rPr>
              <a:t>Ejecutar al menos dos programas o proyectos de investigación tecnológica o emprendimientos por cada una de las carreras que ofrece el Instituto Superior Tecnológico Japón, los que deben ser relacionados con las necesidades de nuestra sociedad de conformidad con el Plan Nacional de Desarrollo. . </a:t>
            </a:r>
          </a:p>
          <a:p>
            <a:pPr lvl="0" algn="just">
              <a:lnSpc>
                <a:spcPct val="170000"/>
              </a:lnSpc>
            </a:pPr>
            <a:r>
              <a:rPr lang="es-EC" sz="4000" dirty="0">
                <a:latin typeface="Times New Roman" panose="02020603050405020304" pitchFamily="18" charset="0"/>
                <a:cs typeface="Times New Roman" panose="02020603050405020304" pitchFamily="18" charset="0"/>
              </a:rPr>
              <a:t>Elaborar al menos dos producciones técnicas por carrera</a:t>
            </a:r>
          </a:p>
          <a:p>
            <a:pPr lvl="0" algn="just">
              <a:lnSpc>
                <a:spcPct val="170000"/>
              </a:lnSpc>
            </a:pPr>
            <a:r>
              <a:rPr lang="es-EC" sz="4000" dirty="0">
                <a:latin typeface="Times New Roman" panose="02020603050405020304" pitchFamily="18" charset="0"/>
                <a:cs typeface="Times New Roman" panose="02020603050405020304" pitchFamily="18" charset="0"/>
              </a:rPr>
              <a:t>Generar la publicación de un libro por carrera</a:t>
            </a:r>
          </a:p>
          <a:p>
            <a:pPr lvl="0" algn="just">
              <a:lnSpc>
                <a:spcPct val="170000"/>
              </a:lnSpc>
            </a:pPr>
            <a:r>
              <a:rPr lang="es-EC" sz="4000" dirty="0">
                <a:latin typeface="Times New Roman" panose="02020603050405020304" pitchFamily="18" charset="0"/>
                <a:cs typeface="Times New Roman" panose="02020603050405020304" pitchFamily="18" charset="0"/>
              </a:rPr>
              <a:t>Publicar al menos un artículo científico por carrera</a:t>
            </a:r>
          </a:p>
          <a:p>
            <a:pPr marL="0" indent="0">
              <a:buNone/>
            </a:pPr>
            <a:r>
              <a:rPr lang="es-EC" sz="4000" b="1" dirty="0">
                <a:latin typeface="Times New Roman" panose="02020603050405020304" pitchFamily="18" charset="0"/>
                <a:cs typeface="Times New Roman" panose="02020603050405020304" pitchFamily="18" charset="0"/>
              </a:rPr>
              <a:t> </a:t>
            </a:r>
            <a:endParaRPr lang="es-EC" sz="40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37738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C" b="1" dirty="0">
                <a:cs typeface="Shonar Bangla" panose="020B0502040204020203" pitchFamily="34" charset="0"/>
              </a:rPr>
              <a:t>Ejecución de Producciones Técnicas en la modalidad Online</a:t>
            </a:r>
            <a:endParaRPr lang="es-EC" b="1" dirty="0"/>
          </a:p>
        </p:txBody>
      </p:sp>
      <p:sp>
        <p:nvSpPr>
          <p:cNvPr id="3" name="Marcador de contenido 2"/>
          <p:cNvSpPr>
            <a:spLocks noGrp="1"/>
          </p:cNvSpPr>
          <p:nvPr>
            <p:ph idx="1"/>
          </p:nvPr>
        </p:nvSpPr>
        <p:spPr/>
        <p:txBody>
          <a:bodyPr>
            <a:normAutofit fontScale="85000" lnSpcReduction="20000"/>
          </a:bodyPr>
          <a:lstStyle/>
          <a:p>
            <a:pPr marL="0" indent="0" algn="just">
              <a:lnSpc>
                <a:spcPct val="150000"/>
              </a:lnSpc>
              <a:buNone/>
            </a:pPr>
            <a:r>
              <a:rPr lang="es-EC" dirty="0">
                <a:latin typeface="Times New Roman" panose="02020603050405020304" pitchFamily="18" charset="0"/>
                <a:cs typeface="Times New Roman" panose="02020603050405020304" pitchFamily="18" charset="0"/>
              </a:rPr>
              <a:t>4.- El link de la encuesta deberá ser enviada a la coordinación de cada carrera para que se gestione la subida al </a:t>
            </a:r>
            <a:r>
              <a:rPr lang="es-EC" dirty="0" err="1">
                <a:latin typeface="Times New Roman" panose="02020603050405020304" pitchFamily="18" charset="0"/>
                <a:cs typeface="Times New Roman" panose="02020603050405020304" pitchFamily="18" charset="0"/>
              </a:rPr>
              <a:t>Fanpage</a:t>
            </a:r>
            <a:r>
              <a:rPr lang="es-EC" dirty="0">
                <a:latin typeface="Times New Roman" panose="02020603050405020304" pitchFamily="18" charset="0"/>
                <a:cs typeface="Times New Roman" panose="02020603050405020304" pitchFamily="18" charset="0"/>
              </a:rPr>
              <a:t> institucional.</a:t>
            </a:r>
          </a:p>
          <a:p>
            <a:pPr marL="0" indent="0" algn="just">
              <a:lnSpc>
                <a:spcPct val="150000"/>
              </a:lnSpc>
              <a:buNone/>
            </a:pPr>
            <a:r>
              <a:rPr lang="es-EC" dirty="0">
                <a:latin typeface="Times New Roman" panose="02020603050405020304" pitchFamily="18" charset="0"/>
                <a:cs typeface="Times New Roman" panose="02020603050405020304" pitchFamily="18" charset="0"/>
              </a:rPr>
              <a:t>5.- Los </a:t>
            </a:r>
            <a:r>
              <a:rPr lang="es-EC" dirty="0" smtClean="0">
                <a:latin typeface="Times New Roman" panose="02020603050405020304" pitchFamily="18" charset="0"/>
                <a:cs typeface="Times New Roman" panose="02020603050405020304" pitchFamily="18" charset="0"/>
              </a:rPr>
              <a:t>estudiantes deberán </a:t>
            </a:r>
            <a:r>
              <a:rPr lang="es-EC" dirty="0">
                <a:latin typeface="Times New Roman" panose="02020603050405020304" pitchFamily="18" charset="0"/>
                <a:cs typeface="Times New Roman" panose="02020603050405020304" pitchFamily="18" charset="0"/>
              </a:rPr>
              <a:t>difundir en sus redes personales el link de la </a:t>
            </a:r>
            <a:r>
              <a:rPr lang="es-EC" dirty="0" smtClean="0">
                <a:latin typeface="Times New Roman" panose="02020603050405020304" pitchFamily="18" charset="0"/>
                <a:cs typeface="Times New Roman" panose="02020603050405020304" pitchFamily="18" charset="0"/>
              </a:rPr>
              <a:t>producción técnica </a:t>
            </a:r>
            <a:r>
              <a:rPr lang="es-EC" dirty="0">
                <a:latin typeface="Times New Roman" panose="02020603050405020304" pitchFamily="18" charset="0"/>
                <a:cs typeface="Times New Roman" panose="02020603050405020304" pitchFamily="18" charset="0"/>
              </a:rPr>
              <a:t>para que las personas se beneficien de la misma.</a:t>
            </a:r>
          </a:p>
          <a:p>
            <a:pPr marL="0" indent="0" algn="just">
              <a:lnSpc>
                <a:spcPct val="150000"/>
              </a:lnSpc>
              <a:buNone/>
            </a:pPr>
            <a:r>
              <a:rPr lang="es-EC" dirty="0">
                <a:latin typeface="Times New Roman" panose="02020603050405020304" pitchFamily="18" charset="0"/>
                <a:cs typeface="Times New Roman" panose="02020603050405020304" pitchFamily="18" charset="0"/>
              </a:rPr>
              <a:t>6.- Es necesario la elaboración de dos infografías informativas para la </a:t>
            </a:r>
            <a:r>
              <a:rPr lang="es-EC" dirty="0" smtClean="0">
                <a:latin typeface="Times New Roman" panose="02020603050405020304" pitchFamily="18" charset="0"/>
                <a:cs typeface="Times New Roman" panose="02020603050405020304" pitchFamily="18" charset="0"/>
              </a:rPr>
              <a:t>producción técnica, mismas </a:t>
            </a:r>
            <a:r>
              <a:rPr lang="es-EC" dirty="0">
                <a:latin typeface="Times New Roman" panose="02020603050405020304" pitchFamily="18" charset="0"/>
                <a:cs typeface="Times New Roman" panose="02020603050405020304" pitchFamily="18" charset="0"/>
              </a:rPr>
              <a:t>que se deben elaborar en base al manual de marca de la Institución.</a:t>
            </a:r>
          </a:p>
          <a:p>
            <a:pPr marL="0" indent="0" algn="just">
              <a:lnSpc>
                <a:spcPct val="150000"/>
              </a:lnSpc>
              <a:buNone/>
            </a:pPr>
            <a:r>
              <a:rPr lang="es-EC" dirty="0">
                <a:latin typeface="Times New Roman" panose="02020603050405020304" pitchFamily="18" charset="0"/>
                <a:cs typeface="Times New Roman" panose="02020603050405020304" pitchFamily="18" charset="0"/>
              </a:rPr>
              <a:t>7.- En el Informe se deben adjuntar las capturas de imagen de </a:t>
            </a:r>
            <a:r>
              <a:rPr lang="es-EC" dirty="0" err="1">
                <a:latin typeface="Times New Roman" panose="02020603050405020304" pitchFamily="18" charset="0"/>
                <a:cs typeface="Times New Roman" panose="02020603050405020304" pitchFamily="18" charset="0"/>
              </a:rPr>
              <a:t>likes</a:t>
            </a:r>
            <a:r>
              <a:rPr lang="es-EC" dirty="0">
                <a:latin typeface="Times New Roman" panose="02020603050405020304" pitchFamily="18" charset="0"/>
                <a:cs typeface="Times New Roman" panose="02020603050405020304" pitchFamily="18" charset="0"/>
              </a:rPr>
              <a:t> e impactos alcanzados.</a:t>
            </a:r>
          </a:p>
          <a:p>
            <a:pPr marL="0" indent="0" algn="just">
              <a:lnSpc>
                <a:spcPct val="150000"/>
              </a:lnSpc>
              <a:buNone/>
            </a:pP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2097295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200" b="1" dirty="0" smtClean="0"/>
              <a:t>Elaboración de Videos para el diseño e implementación de producciones técnicas.</a:t>
            </a:r>
            <a:endParaRPr lang="es-EC" sz="3200" b="1" dirty="0"/>
          </a:p>
        </p:txBody>
      </p:sp>
      <p:sp>
        <p:nvSpPr>
          <p:cNvPr id="3" name="Marcador de contenido 2"/>
          <p:cNvSpPr>
            <a:spLocks noGrp="1"/>
          </p:cNvSpPr>
          <p:nvPr>
            <p:ph idx="1"/>
          </p:nvPr>
        </p:nvSpPr>
        <p:spPr/>
        <p:txBody>
          <a:bodyPr/>
          <a:lstStyle/>
          <a:p>
            <a:pPr marL="0" indent="0" algn="just">
              <a:lnSpc>
                <a:spcPct val="150000"/>
              </a:lnSpc>
              <a:buNone/>
            </a:pPr>
            <a:r>
              <a:rPr lang="es-EC" b="1" dirty="0" smtClean="0">
                <a:latin typeface="Times New Roman" panose="02020603050405020304" pitchFamily="18" charset="0"/>
                <a:cs typeface="Times New Roman" panose="02020603050405020304" pitchFamily="18" charset="0"/>
              </a:rPr>
              <a:t>CONTENIDO DEL VIDEO</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Es </a:t>
            </a:r>
            <a:r>
              <a:rPr lang="es-EC" dirty="0">
                <a:latin typeface="Times New Roman" panose="02020603050405020304" pitchFamily="18" charset="0"/>
                <a:cs typeface="Times New Roman" panose="02020603050405020304" pitchFamily="18" charset="0"/>
              </a:rPr>
              <a:t>importante el dinamismo y productividad, es decir, ser impactantes con los contenidos, imagen y videos que </a:t>
            </a:r>
            <a:r>
              <a:rPr lang="es-EC" dirty="0" smtClean="0">
                <a:latin typeface="Times New Roman" panose="02020603050405020304" pitchFamily="18" charset="0"/>
                <a:cs typeface="Times New Roman" panose="02020603050405020304" pitchFamily="18" charset="0"/>
              </a:rPr>
              <a:t>serán parte del diseño de la producción técnica. </a:t>
            </a:r>
            <a:r>
              <a:rPr lang="es-EC" dirty="0">
                <a:latin typeface="Times New Roman" panose="02020603050405020304" pitchFamily="18" charset="0"/>
                <a:cs typeface="Times New Roman" panose="02020603050405020304" pitchFamily="18" charset="0"/>
              </a:rPr>
              <a:t>Por lo que, antes de poner manos a la obra es fundamental elegir bien </a:t>
            </a:r>
            <a:r>
              <a:rPr lang="es-EC" dirty="0" smtClean="0">
                <a:latin typeface="Times New Roman" panose="02020603050405020304" pitchFamily="18" charset="0"/>
                <a:cs typeface="Times New Roman" panose="02020603050405020304" pitchFamily="18" charset="0"/>
              </a:rPr>
              <a:t>la producción técnica y que la misma obedece a una necesidad definida.</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8589440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t>Elaboración de Videos para el diseño e implementación de producciones técnicas.</a:t>
            </a:r>
            <a:endParaRPr lang="es-EC" dirty="0"/>
          </a:p>
        </p:txBody>
      </p:sp>
      <p:sp>
        <p:nvSpPr>
          <p:cNvPr id="3" name="Marcador de contenido 2"/>
          <p:cNvSpPr>
            <a:spLocks noGrp="1"/>
          </p:cNvSpPr>
          <p:nvPr>
            <p:ph idx="1"/>
          </p:nvPr>
        </p:nvSpPr>
        <p:spPr/>
        <p:txBody>
          <a:bodyPr/>
          <a:lstStyle/>
          <a:p>
            <a:pPr marL="0" indent="0">
              <a:lnSpc>
                <a:spcPct val="150000"/>
              </a:lnSpc>
              <a:buNone/>
            </a:pPr>
            <a:r>
              <a:rPr lang="es-EC" sz="2400" dirty="0" smtClean="0">
                <a:latin typeface="Times New Roman" panose="02020603050405020304" pitchFamily="18" charset="0"/>
                <a:cs typeface="Times New Roman" panose="02020603050405020304" pitchFamily="18" charset="0"/>
              </a:rPr>
              <a:t>Se debe incluir una presentación en video que contemple</a:t>
            </a:r>
          </a:p>
          <a:p>
            <a:pPr lvl="0">
              <a:lnSpc>
                <a:spcPct val="150000"/>
              </a:lnSpc>
            </a:pPr>
            <a:r>
              <a:rPr lang="es-EC" sz="2400" dirty="0">
                <a:latin typeface="Times New Roman" panose="02020603050405020304" pitchFamily="18" charset="0"/>
                <a:cs typeface="Times New Roman" panose="02020603050405020304" pitchFamily="18" charset="0"/>
              </a:rPr>
              <a:t>Escoger el tema de la presentación</a:t>
            </a:r>
          </a:p>
          <a:p>
            <a:pPr lvl="0">
              <a:lnSpc>
                <a:spcPct val="150000"/>
              </a:lnSpc>
            </a:pPr>
            <a:r>
              <a:rPr lang="es-EC" sz="2400" dirty="0">
                <a:latin typeface="Times New Roman" panose="02020603050405020304" pitchFamily="18" charset="0"/>
                <a:cs typeface="Times New Roman" panose="02020603050405020304" pitchFamily="18" charset="0"/>
              </a:rPr>
              <a:t>Realizar un esquema previo del contenido a trabajar en la presentación</a:t>
            </a:r>
          </a:p>
          <a:p>
            <a:pPr lvl="0">
              <a:lnSpc>
                <a:spcPct val="150000"/>
              </a:lnSpc>
            </a:pPr>
            <a:r>
              <a:rPr lang="es-EC" sz="2400" dirty="0">
                <a:latin typeface="Times New Roman" panose="02020603050405020304" pitchFamily="18" charset="0"/>
                <a:cs typeface="Times New Roman" panose="02020603050405020304" pitchFamily="18" charset="0"/>
              </a:rPr>
              <a:t>Seleccionar la herramienta para crear la presentación</a:t>
            </a:r>
          </a:p>
          <a:p>
            <a:pPr lvl="0">
              <a:lnSpc>
                <a:spcPct val="150000"/>
              </a:lnSpc>
            </a:pPr>
            <a:r>
              <a:rPr lang="es-EC" sz="2400" dirty="0">
                <a:latin typeface="Times New Roman" panose="02020603050405020304" pitchFamily="18" charset="0"/>
                <a:cs typeface="Times New Roman" panose="02020603050405020304" pitchFamily="18" charset="0"/>
              </a:rPr>
              <a:t>Completar la presentación</a:t>
            </a:r>
          </a:p>
          <a:p>
            <a:pPr marL="0" indent="0">
              <a:buNone/>
            </a:pPr>
            <a:endParaRPr lang="es-EC" dirty="0"/>
          </a:p>
        </p:txBody>
      </p:sp>
    </p:spTree>
    <p:extLst>
      <p:ext uri="{BB962C8B-B14F-4D97-AF65-F5344CB8AC3E}">
        <p14:creationId xmlns:p14="http://schemas.microsoft.com/office/powerpoint/2010/main" val="6998759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C" sz="3600" b="1" dirty="0"/>
              <a:t>Elaboración de Videos para el diseño e implementación de producciones técnicas.</a:t>
            </a:r>
            <a:endParaRPr lang="es-EC" sz="3600"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C" sz="2000" b="1" dirty="0">
                <a:latin typeface="Times New Roman" panose="02020603050405020304" pitchFamily="18" charset="0"/>
                <a:cs typeface="Times New Roman" panose="02020603050405020304" pitchFamily="18" charset="0"/>
              </a:rPr>
              <a:t>Aplicaciones para presentaciones en línea</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000" dirty="0">
                <a:latin typeface="Times New Roman" panose="02020603050405020304" pitchFamily="18" charset="0"/>
                <a:cs typeface="Times New Roman" panose="02020603050405020304" pitchFamily="18" charset="0"/>
              </a:rPr>
              <a:t>Actualmente se encuentra un amplio abanico de herramientas y aplicaciones para crear presentaciones en línea, muchas de ellas además son gratuitas. Las funcionalidades de las aplicaciones online no son tantas como los </a:t>
            </a:r>
            <a:r>
              <a:rPr lang="es-EC" sz="2000" dirty="0" err="1">
                <a:latin typeface="Times New Roman" panose="02020603050405020304" pitchFamily="18" charset="0"/>
                <a:cs typeface="Times New Roman" panose="02020603050405020304" pitchFamily="18" charset="0"/>
              </a:rPr>
              <a:t>softwares</a:t>
            </a:r>
            <a:r>
              <a:rPr lang="es-EC" sz="2000" dirty="0">
                <a:latin typeface="Times New Roman" panose="02020603050405020304" pitchFamily="18" charset="0"/>
                <a:cs typeface="Times New Roman" panose="02020603050405020304" pitchFamily="18" charset="0"/>
              </a:rPr>
              <a:t> instalados en los computadores, pero permiten hacer presentaciones profesionales con un buen diseño y que capten la atención del público.</a:t>
            </a: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Entre </a:t>
            </a:r>
            <a:r>
              <a:rPr lang="es-EC" sz="2000" dirty="0">
                <a:latin typeface="Times New Roman" panose="02020603050405020304" pitchFamily="18" charset="0"/>
                <a:cs typeface="Times New Roman" panose="02020603050405020304" pitchFamily="18" charset="0"/>
              </a:rPr>
              <a:t>los programas más conocidos para hacer presentaciones en línea se encuentra </a:t>
            </a:r>
            <a:r>
              <a:rPr lang="es-EC" sz="2000" dirty="0" err="1">
                <a:latin typeface="Times New Roman" panose="02020603050405020304" pitchFamily="18" charset="0"/>
                <a:cs typeface="Times New Roman" panose="02020603050405020304" pitchFamily="18" charset="0"/>
              </a:rPr>
              <a:t>Prezi</a:t>
            </a:r>
            <a:r>
              <a:rPr lang="es-EC" sz="2000" dirty="0">
                <a:latin typeface="Times New Roman" panose="02020603050405020304" pitchFamily="18" charset="0"/>
                <a:cs typeface="Times New Roman" panose="02020603050405020304" pitchFamily="18" charset="0"/>
              </a:rPr>
              <a:t>, Google Drive o </a:t>
            </a:r>
            <a:r>
              <a:rPr lang="es-EC" sz="2000" dirty="0" err="1">
                <a:latin typeface="Times New Roman" panose="02020603050405020304" pitchFamily="18" charset="0"/>
                <a:cs typeface="Times New Roman" panose="02020603050405020304" pitchFamily="18" charset="0"/>
              </a:rPr>
              <a:t>Keynote</a:t>
            </a:r>
            <a:r>
              <a:rPr lang="es-EC" sz="2000" dirty="0">
                <a:latin typeface="Times New Roman" panose="02020603050405020304" pitchFamily="18" charset="0"/>
                <a:cs typeface="Times New Roman" panose="02020603050405020304" pitchFamily="18" charset="0"/>
              </a:rPr>
              <a:t> online, entre otras.</a:t>
            </a:r>
          </a:p>
          <a:p>
            <a:pPr marL="0" indent="0">
              <a:buNone/>
            </a:pPr>
            <a:endParaRPr lang="es-EC" dirty="0"/>
          </a:p>
        </p:txBody>
      </p:sp>
    </p:spTree>
    <p:extLst>
      <p:ext uri="{BB962C8B-B14F-4D97-AF65-F5344CB8AC3E}">
        <p14:creationId xmlns:p14="http://schemas.microsoft.com/office/powerpoint/2010/main" val="3772588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1065" y="191427"/>
            <a:ext cx="7772400" cy="1325563"/>
          </a:xfrm>
        </p:spPr>
        <p:txBody>
          <a:bodyPr>
            <a:noAutofit/>
          </a:bodyPr>
          <a:lstStyle/>
          <a:p>
            <a:r>
              <a:rPr lang="es-EC" sz="3200" b="1" dirty="0"/>
              <a:t>Elaboración de Videos para el diseño e implementación de producciones técnicas.</a:t>
            </a:r>
            <a:endParaRPr lang="es-EC" sz="3200" dirty="0"/>
          </a:p>
        </p:txBody>
      </p:sp>
      <p:sp>
        <p:nvSpPr>
          <p:cNvPr id="3" name="Marcador de contenido 2"/>
          <p:cNvSpPr>
            <a:spLocks noGrp="1"/>
          </p:cNvSpPr>
          <p:nvPr>
            <p:ph idx="1"/>
          </p:nvPr>
        </p:nvSpPr>
        <p:spPr>
          <a:xfrm>
            <a:off x="528035" y="1516990"/>
            <a:ext cx="11153104" cy="4948204"/>
          </a:xfrm>
        </p:spPr>
        <p:txBody>
          <a:bodyPr>
            <a:normAutofit/>
          </a:bodyPr>
          <a:lstStyle/>
          <a:p>
            <a:pPr marL="0" indent="0" algn="just">
              <a:lnSpc>
                <a:spcPct val="150000"/>
              </a:lnSpc>
              <a:buNone/>
            </a:pPr>
            <a:r>
              <a:rPr lang="es-EC" sz="2000" dirty="0">
                <a:latin typeface="Times New Roman" panose="02020603050405020304" pitchFamily="18" charset="0"/>
                <a:cs typeface="Times New Roman" panose="02020603050405020304" pitchFamily="18" charset="0"/>
              </a:rPr>
              <a:t>1.- Para la grabación del Video </a:t>
            </a:r>
            <a:r>
              <a:rPr lang="es-EC" sz="2000" dirty="0" smtClean="0">
                <a:latin typeface="Times New Roman" panose="02020603050405020304" pitchFamily="18" charset="0"/>
                <a:cs typeface="Times New Roman" panose="02020603050405020304" pitchFamily="18" charset="0"/>
              </a:rPr>
              <a:t>el escenario debe guardar una relación </a:t>
            </a:r>
            <a:r>
              <a:rPr lang="es-EC" sz="2000" dirty="0">
                <a:latin typeface="Times New Roman" panose="02020603050405020304" pitchFamily="18" charset="0"/>
                <a:cs typeface="Times New Roman" panose="02020603050405020304" pitchFamily="18" charset="0"/>
              </a:rPr>
              <a:t>íntima con el tema de </a:t>
            </a:r>
            <a:r>
              <a:rPr lang="es-EC" sz="2000" dirty="0" smtClean="0">
                <a:latin typeface="Times New Roman" panose="02020603050405020304" pitchFamily="18" charset="0"/>
                <a:cs typeface="Times New Roman" panose="02020603050405020304" pitchFamily="18" charset="0"/>
              </a:rPr>
              <a:t>la conferencia. </a:t>
            </a:r>
            <a:r>
              <a:rPr lang="es-EC" sz="2000" dirty="0">
                <a:latin typeface="Times New Roman" panose="02020603050405020304" pitchFamily="18" charset="0"/>
                <a:cs typeface="Times New Roman" panose="02020603050405020304" pitchFamily="18" charset="0"/>
              </a:rPr>
              <a:t>Puede parecer solo un detalle, pero la identidad visual </a:t>
            </a:r>
            <a:r>
              <a:rPr lang="es-EC" sz="2000" dirty="0" smtClean="0">
                <a:latin typeface="Times New Roman" panose="02020603050405020304" pitchFamily="18" charset="0"/>
                <a:cs typeface="Times New Roman" panose="02020603050405020304" pitchFamily="18" charset="0"/>
              </a:rPr>
              <a:t>de la producción técnica es </a:t>
            </a:r>
            <a:r>
              <a:rPr lang="es-EC" sz="2000" dirty="0">
                <a:latin typeface="Times New Roman" panose="02020603050405020304" pitchFamily="18" charset="0"/>
                <a:cs typeface="Times New Roman" panose="02020603050405020304" pitchFamily="18" charset="0"/>
              </a:rPr>
              <a:t>tan importante como el contenido que se </a:t>
            </a:r>
            <a:r>
              <a:rPr lang="es-EC" sz="2000" dirty="0" smtClean="0">
                <a:latin typeface="Times New Roman" panose="02020603050405020304" pitchFamily="18" charset="0"/>
                <a:cs typeface="Times New Roman" panose="02020603050405020304" pitchFamily="18" charset="0"/>
              </a:rPr>
              <a:t>transmitirá. </a:t>
            </a:r>
            <a:r>
              <a:rPr lang="es-EC" sz="2000" dirty="0">
                <a:latin typeface="Times New Roman" panose="02020603050405020304" pitchFamily="18" charset="0"/>
                <a:cs typeface="Times New Roman" panose="02020603050405020304" pitchFamily="18" charset="0"/>
              </a:rPr>
              <a:t>Cuanto mejor pensado el escenario, más cohesión tendrá la presentación y, consecuentemente, mejor el aprendizaje virtual. </a:t>
            </a: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2.- No </a:t>
            </a:r>
            <a:r>
              <a:rPr lang="es-EC" sz="2000" dirty="0">
                <a:latin typeface="Times New Roman" panose="02020603050405020304" pitchFamily="18" charset="0"/>
                <a:cs typeface="Times New Roman" panose="02020603050405020304" pitchFamily="18" charset="0"/>
              </a:rPr>
              <a:t>basta con tener una buena idea, hay que llevarlo al papel, por lo que, los guiones permiten tener una visión más clara de todo lo que se debe decir durante el vídeo. </a:t>
            </a:r>
            <a:endParaRPr lang="es-EC" sz="20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3.- </a:t>
            </a:r>
            <a:r>
              <a:rPr lang="es-EC" sz="2000" dirty="0">
                <a:latin typeface="Times New Roman" panose="02020603050405020304" pitchFamily="18" charset="0"/>
                <a:cs typeface="Times New Roman" panose="02020603050405020304" pitchFamily="18" charset="0"/>
              </a:rPr>
              <a:t>La iluminación es fundamental, por lo que, </a:t>
            </a:r>
            <a:r>
              <a:rPr lang="es-EC" sz="2000" dirty="0" smtClean="0">
                <a:latin typeface="Times New Roman" panose="02020603050405020304" pitchFamily="18" charset="0"/>
                <a:cs typeface="Times New Roman" panose="02020603050405020304" pitchFamily="18" charset="0"/>
              </a:rPr>
              <a:t>es </a:t>
            </a:r>
            <a:r>
              <a:rPr lang="es-EC" sz="2000" dirty="0">
                <a:latin typeface="Times New Roman" panose="02020603050405020304" pitchFamily="18" charset="0"/>
                <a:cs typeface="Times New Roman" panose="02020603050405020304" pitchFamily="18" charset="0"/>
              </a:rPr>
              <a:t>grabar </a:t>
            </a:r>
            <a:r>
              <a:rPr lang="es-EC" sz="2000" dirty="0" smtClean="0">
                <a:latin typeface="Times New Roman" panose="02020603050405020304" pitchFamily="18" charset="0"/>
                <a:cs typeface="Times New Roman" panose="02020603050405020304" pitchFamily="18" charset="0"/>
              </a:rPr>
              <a:t>en </a:t>
            </a:r>
            <a:r>
              <a:rPr lang="es-EC" sz="2000" dirty="0">
                <a:latin typeface="Times New Roman" panose="02020603050405020304" pitchFamily="18" charset="0"/>
                <a:cs typeface="Times New Roman" panose="02020603050405020304" pitchFamily="18" charset="0"/>
              </a:rPr>
              <a:t>un ambiente iluminado para que el vídeo sea visualmente comprensible</a:t>
            </a:r>
            <a:r>
              <a:rPr lang="es-EC" sz="2000" dirty="0" smtClean="0">
                <a:latin typeface="Times New Roman" panose="02020603050405020304" pitchFamily="18" charset="0"/>
                <a:cs typeface="Times New Roman" panose="02020603050405020304" pitchFamily="18" charset="0"/>
              </a:rPr>
              <a:t>.</a:t>
            </a:r>
          </a:p>
          <a:p>
            <a:pPr marL="0" indent="0">
              <a:lnSpc>
                <a:spcPct val="150000"/>
              </a:lnSpc>
              <a:buNone/>
            </a:pP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3323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600" b="1" dirty="0"/>
              <a:t>Elaboración de Videos para el diseño e implementación de producciones técnicas.</a:t>
            </a:r>
            <a:endParaRPr lang="es-EC" sz="3600" dirty="0"/>
          </a:p>
        </p:txBody>
      </p:sp>
      <p:sp>
        <p:nvSpPr>
          <p:cNvPr id="3" name="Marcador de contenido 2"/>
          <p:cNvSpPr>
            <a:spLocks noGrp="1"/>
          </p:cNvSpPr>
          <p:nvPr>
            <p:ph idx="1"/>
          </p:nvPr>
        </p:nvSpPr>
        <p:spPr/>
        <p:txBody>
          <a:bodyPr>
            <a:normAutofit fontScale="70000" lnSpcReduction="20000"/>
          </a:bodyPr>
          <a:lstStyle/>
          <a:p>
            <a:pPr marL="0" indent="0" algn="just">
              <a:lnSpc>
                <a:spcPct val="160000"/>
              </a:lnSpc>
              <a:buNone/>
            </a:pPr>
            <a:r>
              <a:rPr lang="es-EC" sz="2600" dirty="0">
                <a:latin typeface="Times New Roman" panose="02020603050405020304" pitchFamily="18" charset="0"/>
                <a:cs typeface="Times New Roman" panose="02020603050405020304" pitchFamily="18" charset="0"/>
              </a:rPr>
              <a:t>4.- Un vídeo producido con una buena iluminación, y un micrófono adecuado para captar el sonido de manera clara son fundamentales.</a:t>
            </a:r>
          </a:p>
          <a:p>
            <a:pPr marL="0" indent="0" algn="just">
              <a:lnSpc>
                <a:spcPct val="160000"/>
              </a:lnSpc>
              <a:buNone/>
            </a:pPr>
            <a:r>
              <a:rPr lang="es-EC" sz="2600" dirty="0" smtClean="0">
                <a:latin typeface="Times New Roman" panose="02020603050405020304" pitchFamily="18" charset="0"/>
                <a:cs typeface="Times New Roman" panose="02020603050405020304" pitchFamily="18" charset="0"/>
              </a:rPr>
              <a:t>5.- </a:t>
            </a:r>
            <a:r>
              <a:rPr lang="es-EC" sz="2600" dirty="0">
                <a:latin typeface="Times New Roman" panose="02020603050405020304" pitchFamily="18" charset="0"/>
                <a:cs typeface="Times New Roman" panose="02020603050405020304" pitchFamily="18" charset="0"/>
              </a:rPr>
              <a:t>Los videos de conferencias más cortos también son un gran </a:t>
            </a:r>
            <a:r>
              <a:rPr lang="es-EC" sz="2600" dirty="0" smtClean="0">
                <a:latin typeface="Times New Roman" panose="02020603050405020304" pitchFamily="18" charset="0"/>
                <a:cs typeface="Times New Roman" panose="02020603050405020304" pitchFamily="18" charset="0"/>
              </a:rPr>
              <a:t>beneficio, </a:t>
            </a:r>
            <a:r>
              <a:rPr lang="es-EC" sz="2600" dirty="0">
                <a:latin typeface="Times New Roman" panose="02020603050405020304" pitchFamily="18" charset="0"/>
                <a:cs typeface="Times New Roman" panose="02020603050405020304" pitchFamily="18" charset="0"/>
              </a:rPr>
              <a:t>ya que, esos videos cortos (</a:t>
            </a:r>
            <a:r>
              <a:rPr lang="es-EC" sz="2600" dirty="0" smtClean="0">
                <a:latin typeface="Times New Roman" panose="02020603050405020304" pitchFamily="18" charset="0"/>
                <a:cs typeface="Times New Roman" panose="02020603050405020304" pitchFamily="18" charset="0"/>
              </a:rPr>
              <a:t>5 minutos</a:t>
            </a:r>
            <a:r>
              <a:rPr lang="es-EC" sz="2600" dirty="0">
                <a:latin typeface="Times New Roman" panose="02020603050405020304" pitchFamily="18" charset="0"/>
                <a:cs typeface="Times New Roman" panose="02020603050405020304" pitchFamily="18" charset="0"/>
              </a:rPr>
              <a:t>) y le resultará más rápido y más fácil grabar, editar y cargar sus videos. Además, que videos de mayor tiempo le resultan al </a:t>
            </a:r>
            <a:r>
              <a:rPr lang="es-EC" sz="2600" dirty="0" smtClean="0">
                <a:latin typeface="Times New Roman" panose="02020603050405020304" pitchFamily="18" charset="0"/>
                <a:cs typeface="Times New Roman" panose="02020603050405020304" pitchFamily="18" charset="0"/>
              </a:rPr>
              <a:t>receptor más cansados, </a:t>
            </a:r>
            <a:r>
              <a:rPr lang="es-EC" sz="2600" dirty="0">
                <a:latin typeface="Times New Roman" panose="02020603050405020304" pitchFamily="18" charset="0"/>
                <a:cs typeface="Times New Roman" panose="02020603050405020304" pitchFamily="18" charset="0"/>
              </a:rPr>
              <a:t>por lo que se aburre o llega a distraerse. Por eso en este tiempo debemos impartir los puntos más relevantes </a:t>
            </a:r>
            <a:r>
              <a:rPr lang="es-EC" sz="2600" dirty="0" smtClean="0">
                <a:latin typeface="Times New Roman" panose="02020603050405020304" pitchFamily="18" charset="0"/>
                <a:cs typeface="Times New Roman" panose="02020603050405020304" pitchFamily="18" charset="0"/>
              </a:rPr>
              <a:t>del taller.</a:t>
            </a:r>
            <a:endParaRPr lang="es-EC" sz="2600" dirty="0">
              <a:latin typeface="Times New Roman" panose="02020603050405020304" pitchFamily="18" charset="0"/>
              <a:cs typeface="Times New Roman" panose="02020603050405020304" pitchFamily="18" charset="0"/>
            </a:endParaRPr>
          </a:p>
          <a:p>
            <a:pPr marL="0" indent="0" algn="just">
              <a:lnSpc>
                <a:spcPct val="160000"/>
              </a:lnSpc>
              <a:buNone/>
            </a:pPr>
            <a:r>
              <a:rPr lang="es-EC" sz="2600" dirty="0">
                <a:latin typeface="Times New Roman" panose="02020603050405020304" pitchFamily="18" charset="0"/>
                <a:cs typeface="Times New Roman" panose="02020603050405020304" pitchFamily="18" charset="0"/>
              </a:rPr>
              <a:t>6</a:t>
            </a:r>
            <a:r>
              <a:rPr lang="es-EC" sz="2600" dirty="0" smtClean="0">
                <a:latin typeface="Times New Roman" panose="02020603050405020304" pitchFamily="18" charset="0"/>
                <a:cs typeface="Times New Roman" panose="02020603050405020304" pitchFamily="18" charset="0"/>
              </a:rPr>
              <a:t>.- </a:t>
            </a:r>
            <a:r>
              <a:rPr lang="es-EC" sz="2600" dirty="0">
                <a:latin typeface="Times New Roman" panose="02020603050405020304" pitchFamily="18" charset="0"/>
                <a:cs typeface="Times New Roman" panose="02020603050405020304" pitchFamily="18" charset="0"/>
              </a:rPr>
              <a:t>Después de haber grabado todo lo que mostrará en su clase virtual llega el momento de editar tus vídeos. Hay varios programas de edición de vídeo completamente gratuitos y la mayoría de ellos son muy intuitivos. Este tipo de herramienta permite que el docente haga algunos cambios en los vídeos, como cortes, añadir elementos, insertar efectos, para hacer del material más profesional e interesante.</a:t>
            </a:r>
          </a:p>
          <a:p>
            <a:pPr marL="0" indent="0">
              <a:buNone/>
            </a:pPr>
            <a:endParaRPr lang="es-EC" dirty="0"/>
          </a:p>
        </p:txBody>
      </p:sp>
    </p:spTree>
    <p:extLst>
      <p:ext uri="{BB962C8B-B14F-4D97-AF65-F5344CB8AC3E}">
        <p14:creationId xmlns:p14="http://schemas.microsoft.com/office/powerpoint/2010/main" val="16489418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a:bodyPr>
          <a:lstStyle/>
          <a:p>
            <a:pPr marL="0" indent="0" algn="ctr">
              <a:buNone/>
            </a:pPr>
            <a:endParaRPr lang="es-EC" sz="5400" b="1" dirty="0" smtClean="0">
              <a:solidFill>
                <a:schemeClr val="accent5">
                  <a:lumMod val="75000"/>
                </a:schemeClr>
              </a:solidFill>
            </a:endParaRPr>
          </a:p>
          <a:p>
            <a:pPr marL="0" indent="0" algn="ctr">
              <a:buNone/>
            </a:pPr>
            <a:endParaRPr lang="es-EC" sz="5400" b="1" dirty="0">
              <a:solidFill>
                <a:schemeClr val="accent5">
                  <a:lumMod val="75000"/>
                </a:schemeClr>
              </a:solidFill>
            </a:endParaRPr>
          </a:p>
          <a:p>
            <a:pPr marL="0" indent="0" algn="ctr">
              <a:buNone/>
            </a:pPr>
            <a:r>
              <a:rPr lang="es-EC" sz="6000" b="1" dirty="0" smtClean="0">
                <a:solidFill>
                  <a:schemeClr val="accent5">
                    <a:lumMod val="75000"/>
                  </a:schemeClr>
                </a:solidFill>
              </a:rPr>
              <a:t>GLOSARIO</a:t>
            </a:r>
            <a:endParaRPr lang="es-EC" sz="6000" b="1" dirty="0">
              <a:solidFill>
                <a:schemeClr val="accent5">
                  <a:lumMod val="75000"/>
                </a:schemeClr>
              </a:solidFill>
            </a:endParaRPr>
          </a:p>
        </p:txBody>
      </p:sp>
    </p:spTree>
    <p:extLst>
      <p:ext uri="{BB962C8B-B14F-4D97-AF65-F5344CB8AC3E}">
        <p14:creationId xmlns:p14="http://schemas.microsoft.com/office/powerpoint/2010/main" val="36641884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8186" y="230064"/>
            <a:ext cx="7772400" cy="1325563"/>
          </a:xfrm>
        </p:spPr>
        <p:txBody>
          <a:bodyPr/>
          <a:lstStyle/>
          <a:p>
            <a:pPr marL="0" indent="0"/>
            <a:r>
              <a:rPr lang="es-EC" b="1" dirty="0">
                <a:solidFill>
                  <a:schemeClr val="accent5">
                    <a:lumMod val="75000"/>
                  </a:schemeClr>
                </a:solidFill>
              </a:rPr>
              <a:t>GLOSARIO</a:t>
            </a:r>
          </a:p>
        </p:txBody>
      </p:sp>
      <p:sp>
        <p:nvSpPr>
          <p:cNvPr id="3" name="Marcador de contenido 2"/>
          <p:cNvSpPr>
            <a:spLocks noGrp="1"/>
          </p:cNvSpPr>
          <p:nvPr>
            <p:ph idx="1"/>
          </p:nvPr>
        </p:nvSpPr>
        <p:spPr>
          <a:xfrm>
            <a:off x="618186" y="1339403"/>
            <a:ext cx="10735614" cy="4837560"/>
          </a:xfrm>
        </p:spPr>
        <p:txBody>
          <a:bodyPr>
            <a:normAutofit fontScale="85000" lnSpcReduction="20000"/>
          </a:bodyPr>
          <a:lstStyle/>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Proyectos de Desarrollo experimental.-</a:t>
            </a:r>
            <a:r>
              <a:rPr lang="es-EC" sz="2400" dirty="0">
                <a:latin typeface="Times New Roman" panose="02020603050405020304" pitchFamily="18" charset="0"/>
                <a:cs typeface="Times New Roman" panose="02020603050405020304" pitchFamily="18" charset="0"/>
              </a:rPr>
              <a:t>consiste en trabajos sistemáticos que aprovechan los conocimientos existentes obtenidos de la investigación y/o la experiencia práctica, y está dirigido a la producción de nuevos materiales, productos o dispositivos; a la puesta en marcha de nuevos procesos, sistemas y servicios, o a la mejora sustancial de los ya existentes.</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Producciones técnicas.- </a:t>
            </a:r>
            <a:r>
              <a:rPr lang="es-EC" sz="2400" dirty="0" smtClean="0">
                <a:latin typeface="Times New Roman" panose="02020603050405020304" pitchFamily="18" charset="0"/>
                <a:cs typeface="Times New Roman" panose="02020603050405020304" pitchFamily="18" charset="0"/>
              </a:rPr>
              <a:t>Son creaciones en el ámbito de las carreras del Instituto, que son producto de proyectos de desarrollo experimental, por lo que, son productos, materiales o dispositivos; o la puesta en marcha de procesos, sistemas y servicios que responden a la necesidad de la comunidad.</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Beneficiarios directos.- </a:t>
            </a:r>
            <a:r>
              <a:rPr lang="es-EC" sz="2400" dirty="0" smtClean="0">
                <a:latin typeface="Times New Roman" panose="02020603050405020304" pitchFamily="18" charset="0"/>
                <a:cs typeface="Times New Roman" panose="02020603050405020304" pitchFamily="18" charset="0"/>
              </a:rPr>
              <a:t>son aquellas personas sobre las cuales se levanta el diagnóstico inicial del proyecto y se establece la línea base y sobre las que tendrá impacto directo la ejecución del proyecto.</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Beneficiarios indirectos.- </a:t>
            </a:r>
            <a:r>
              <a:rPr lang="es-EC" sz="2400" dirty="0" smtClean="0">
                <a:latin typeface="Times New Roman" panose="02020603050405020304" pitchFamily="18" charset="0"/>
                <a:cs typeface="Times New Roman" panose="02020603050405020304" pitchFamily="18" charset="0"/>
              </a:rPr>
              <a:t>son aquellas personas que se encuentran en la zona de influencia del proyecto sin estar involucrados directamente en el proyecto.</a:t>
            </a:r>
          </a:p>
          <a:p>
            <a:pPr marL="0" indent="0">
              <a:buNone/>
            </a:pPr>
            <a:endParaRPr lang="es-EC" dirty="0" smtClean="0"/>
          </a:p>
          <a:p>
            <a:pPr marL="0" indent="0">
              <a:buNone/>
            </a:pPr>
            <a:endParaRPr lang="es-EC" dirty="0" smtClean="0"/>
          </a:p>
        </p:txBody>
      </p:sp>
    </p:spTree>
    <p:extLst>
      <p:ext uri="{BB962C8B-B14F-4D97-AF65-F5344CB8AC3E}">
        <p14:creationId xmlns:p14="http://schemas.microsoft.com/office/powerpoint/2010/main" val="14498219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7772400" cy="1325563"/>
          </a:xfrm>
        </p:spPr>
        <p:txBody>
          <a:bodyPr>
            <a:normAutofit/>
          </a:bodyPr>
          <a:lstStyle/>
          <a:p>
            <a:r>
              <a:rPr lang="es-EC" sz="3600" b="1" dirty="0">
                <a:solidFill>
                  <a:schemeClr val="accent5">
                    <a:lumMod val="75000"/>
                  </a:schemeClr>
                </a:solidFill>
              </a:rPr>
              <a:t>GLOSARIO</a:t>
            </a:r>
            <a:endParaRPr lang="es-EC" sz="3600" dirty="0"/>
          </a:p>
        </p:txBody>
      </p:sp>
      <p:sp>
        <p:nvSpPr>
          <p:cNvPr id="3" name="Marcador de contenido 2"/>
          <p:cNvSpPr>
            <a:spLocks noGrp="1"/>
          </p:cNvSpPr>
          <p:nvPr>
            <p:ph idx="1"/>
          </p:nvPr>
        </p:nvSpPr>
        <p:spPr>
          <a:xfrm>
            <a:off x="838200" y="1325563"/>
            <a:ext cx="10515600" cy="5392045"/>
          </a:xfrm>
        </p:spPr>
        <p:txBody>
          <a:bodyPr>
            <a:noAutofit/>
          </a:bodyPr>
          <a:lstStyle/>
          <a:p>
            <a:pPr marL="0" indent="0" algn="just">
              <a:lnSpc>
                <a:spcPct val="150000"/>
              </a:lnSpc>
              <a:buNone/>
            </a:pPr>
            <a:r>
              <a:rPr lang="es-EC" sz="1400" b="1" dirty="0" smtClean="0">
                <a:latin typeface="Times New Roman" panose="02020603050405020304" pitchFamily="18" charset="0"/>
                <a:cs typeface="Times New Roman" panose="02020603050405020304" pitchFamily="18" charset="0"/>
              </a:rPr>
              <a:t>Dominios académicos.- </a:t>
            </a:r>
            <a:r>
              <a:rPr lang="es-ES" sz="1400" dirty="0">
                <a:latin typeface="Times New Roman" panose="02020603050405020304" pitchFamily="18" charset="0"/>
                <a:cs typeface="Times New Roman" panose="02020603050405020304" pitchFamily="18" charset="0"/>
              </a:rPr>
              <a:t>como la forma de organizar los conocimientos que posibilita la articulación de la planificación estratégica institucional con la prospectiva en investigación, formación y vinculación con la sociedad. Se caracterizan por las múltiples dimensiones de la realidad, ya que superan las fronteras disciplinares y por la incorporación del valor social al conocimiento.</a:t>
            </a:r>
            <a:endParaRPr lang="es-EC" sz="1400" b="1"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sz="1400" b="1" dirty="0" smtClean="0">
                <a:latin typeface="Times New Roman" panose="02020603050405020304" pitchFamily="18" charset="0"/>
                <a:cs typeface="Times New Roman" panose="02020603050405020304" pitchFamily="18" charset="0"/>
              </a:rPr>
              <a:t>Líneas de investigación.- </a:t>
            </a:r>
            <a:r>
              <a:rPr lang="es-EC" sz="1400" dirty="0">
                <a:latin typeface="Times New Roman" panose="02020603050405020304" pitchFamily="18" charset="0"/>
                <a:cs typeface="Times New Roman" panose="02020603050405020304" pitchFamily="18" charset="0"/>
              </a:rPr>
              <a:t>están construidas desde la perspectiva de </a:t>
            </a:r>
            <a:r>
              <a:rPr lang="es-ES" sz="1400" dirty="0">
                <a:latin typeface="Times New Roman" panose="02020603050405020304" pitchFamily="18" charset="0"/>
                <a:cs typeface="Times New Roman" panose="02020603050405020304" pitchFamily="18" charset="0"/>
              </a:rPr>
              <a:t>ser un enfoque que abarca conocimientos, inquietudes, prácticas y perspectivas de análisis que permitan el desarrollo de proyectos y productos construidos de manera sistemática alrededor de un tema de estudio., por lo que, a través de una misma línea se pueden construir varios productos como proyectos de desarrollo que en nuestro caso son producciones técnicas, o proyectos de vinculación. </a:t>
            </a:r>
            <a:endParaRPr lang="es-ES" sz="1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sz="1400" b="1" dirty="0">
                <a:latin typeface="Times New Roman" panose="02020603050405020304" pitchFamily="18" charset="0"/>
                <a:cs typeface="Times New Roman" panose="02020603050405020304" pitchFamily="18" charset="0"/>
              </a:rPr>
              <a:t>Nodos </a:t>
            </a:r>
            <a:r>
              <a:rPr lang="es-EC" sz="1400" b="1" dirty="0" err="1">
                <a:latin typeface="Times New Roman" panose="02020603050405020304" pitchFamily="18" charset="0"/>
                <a:cs typeface="Times New Roman" panose="02020603050405020304" pitchFamily="18" charset="0"/>
              </a:rPr>
              <a:t>problematizadores</a:t>
            </a:r>
            <a:r>
              <a:rPr lang="es-EC" sz="1400" b="1" dirty="0">
                <a:latin typeface="Times New Roman" panose="02020603050405020304" pitchFamily="18" charset="0"/>
                <a:cs typeface="Times New Roman" panose="02020603050405020304" pitchFamily="18" charset="0"/>
              </a:rPr>
              <a:t>.- </a:t>
            </a:r>
            <a:r>
              <a:rPr lang="es-EC" sz="1400" dirty="0">
                <a:latin typeface="Times New Roman" panose="02020603050405020304" pitchFamily="18" charset="0"/>
                <a:cs typeface="Times New Roman" panose="02020603050405020304" pitchFamily="18" charset="0"/>
              </a:rPr>
              <a:t>son conjuntos articulados de competencias, saberes y estrategias en torno a problemas generales y actividades relacionadas con un determinado quehacer en la vida social, el ámbito laboral y el entorno profesional, donde se interroga continuamente la realidad para articular desde tal interrogación el procesos formativo. </a:t>
            </a:r>
          </a:p>
          <a:p>
            <a:pPr marL="0" indent="0" algn="just">
              <a:lnSpc>
                <a:spcPct val="150000"/>
              </a:lnSpc>
              <a:buNone/>
            </a:pPr>
            <a:endParaRPr lang="es-EC"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3779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a:bodyPr>
          <a:lstStyle/>
          <a:p>
            <a:pPr marL="0" indent="0" algn="ctr">
              <a:buNone/>
            </a:pPr>
            <a:endParaRPr lang="es-EC" sz="4400" dirty="0" smtClean="0"/>
          </a:p>
          <a:p>
            <a:pPr marL="0" indent="0" algn="ctr">
              <a:buNone/>
            </a:pPr>
            <a:endParaRPr lang="es-EC" sz="4400" dirty="0"/>
          </a:p>
          <a:p>
            <a:pPr marL="0" indent="0" algn="ctr">
              <a:buNone/>
            </a:pPr>
            <a:r>
              <a:rPr lang="es-EC" sz="4400" dirty="0" smtClean="0">
                <a:solidFill>
                  <a:schemeClr val="accent5">
                    <a:lumMod val="75000"/>
                  </a:schemeClr>
                </a:solidFill>
              </a:rPr>
              <a:t>MUCHAS GRACIAS</a:t>
            </a:r>
            <a:endParaRPr lang="es-EC" sz="4400" dirty="0">
              <a:solidFill>
                <a:schemeClr val="accent5">
                  <a:lumMod val="75000"/>
                </a:schemeClr>
              </a:solidFill>
            </a:endParaRPr>
          </a:p>
        </p:txBody>
      </p:sp>
    </p:spTree>
    <p:extLst>
      <p:ext uri="{BB962C8B-B14F-4D97-AF65-F5344CB8AC3E}">
        <p14:creationId xmlns:p14="http://schemas.microsoft.com/office/powerpoint/2010/main" val="277471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410368"/>
            <a:ext cx="8112617" cy="1415257"/>
          </a:xfrm>
        </p:spPr>
        <p:txBody>
          <a:bodyPr>
            <a:noAutofit/>
          </a:bodyPr>
          <a:lstStyle/>
          <a:p>
            <a:pPr algn="just"/>
            <a:r>
              <a:rPr lang="es-ES" sz="3200" b="1" dirty="0"/>
              <a:t>PLANIFICACIÓN DE INVESTIGACIÓN DESARROLLO E INNOVACIÓN TECNOLÓGICA</a:t>
            </a:r>
            <a:endParaRPr lang="es-EC" sz="3200"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S" sz="2000" b="1" dirty="0">
                <a:latin typeface="Times New Roman" panose="02020603050405020304" pitchFamily="18" charset="0"/>
                <a:cs typeface="Times New Roman" panose="02020603050405020304" pitchFamily="18" charset="0"/>
              </a:rPr>
              <a:t>Artículo 64.- De los mecanismos de seguimiento de la Planificación de Investigación, Desarrollo e Innovación.-</a:t>
            </a:r>
            <a:r>
              <a:rPr lang="es-ES" sz="2000" dirty="0">
                <a:latin typeface="Times New Roman" panose="02020603050405020304" pitchFamily="18" charset="0"/>
                <a:cs typeface="Times New Roman" panose="02020603050405020304" pitchFamily="18" charset="0"/>
              </a:rPr>
              <a:t> Los mecanismos que utiliza el instituto para hacer el seguimiento al cumplimiento de la Planificación Investigación, Desarrollo e Innovación, a través de la ejecución de proyectos de investigación y desarrollo tecnológico y cómo se posibilita la publicación, y en general la divulgación, de los resultados obtenidos en estos proyectos son:</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smtClean="0">
                <a:latin typeface="Times New Roman" panose="02020603050405020304" pitchFamily="18" charset="0"/>
                <a:cs typeface="Times New Roman" panose="02020603050405020304" pitchFamily="18" charset="0"/>
              </a:rPr>
              <a:t>b) </a:t>
            </a:r>
            <a:r>
              <a:rPr lang="es-EC" sz="2000" dirty="0" smtClean="0">
                <a:latin typeface="Times New Roman" panose="02020603050405020304" pitchFamily="18" charset="0"/>
                <a:cs typeface="Times New Roman" panose="02020603050405020304" pitchFamily="18" charset="0"/>
              </a:rPr>
              <a:t>Las </a:t>
            </a:r>
            <a:r>
              <a:rPr lang="es-EC" sz="2000" dirty="0">
                <a:latin typeface="Times New Roman" panose="02020603050405020304" pitchFamily="18" charset="0"/>
                <a:cs typeface="Times New Roman" panose="02020603050405020304" pitchFamily="18" charset="0"/>
              </a:rPr>
              <a:t>investigaciones realizadas satisfactoriamente constituyen el antecedente para la aprobación de nuevos proyectos, programas de vinculación o proyectos de desarrollo experimental, producciones técnicas, y son fuente de información para los procesos de ratificación y promoción de docentes, además del desarrollo de proyectos de vinculación y producciones técnicas.</a:t>
            </a:r>
            <a:endParaRPr lang="es-EC" sz="16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68016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PLANIFICACIÓN DE INVESTIGACIÓN DESARROLLO E INNOVACIÓN TECNOLÓGICA</a:t>
            </a:r>
            <a:endParaRPr lang="es-EC" sz="3200" b="1"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S" sz="2000" b="1" dirty="0"/>
              <a:t>Artículo 67.- De los lineamientos generales de los proyectos de desarrollo experimental, producciones técnicas.-</a:t>
            </a:r>
            <a:r>
              <a:rPr lang="es-ES" sz="2000" dirty="0"/>
              <a:t> El instituto para consolidar la operatividad de la implementación de producciones técnicas, se concretará a través de la presentación de una ficha de construcción de producción técnica, que será el producto de una investigación donde se evidencia la necesidad de desarrollar la misma; una vez implementada y socializada, será necesario la medición de su efectividad, luego de lo de presentará un informe de implementación, siendo los docentes y estudiantes de la institución, quienes laborarán planeando, ejecutando, evaluando y difundiendo, la implementación bajo la supervisión de la Dirección de Investigación del Instituto Superior Tecnológico Japón.</a:t>
            </a:r>
            <a:endParaRPr lang="es-EC" sz="2000" dirty="0"/>
          </a:p>
          <a:p>
            <a:pPr marL="0" indent="0" algn="just">
              <a:lnSpc>
                <a:spcPct val="150000"/>
              </a:lnSpc>
              <a:buNone/>
            </a:pP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248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4000" b="1" dirty="0" smtClean="0"/>
              <a:t>PRODUCCIONES TÉCNICAS DE LA CARRERA DE PARVULARIA</a:t>
            </a:r>
            <a:endParaRPr lang="es-EC" sz="4000" b="1" dirty="0"/>
          </a:p>
        </p:txBody>
      </p:sp>
      <p:sp>
        <p:nvSpPr>
          <p:cNvPr id="3" name="Marcador de contenido 2"/>
          <p:cNvSpPr>
            <a:spLocks noGrp="1"/>
          </p:cNvSpPr>
          <p:nvPr>
            <p:ph idx="1"/>
          </p:nvPr>
        </p:nvSpPr>
        <p:spPr/>
        <p:txBody>
          <a:bodyPr>
            <a:normAutofit fontScale="77500" lnSpcReduction="20000"/>
          </a:bodyPr>
          <a:lstStyle/>
          <a:p>
            <a:pPr marL="0" indent="0" algn="just">
              <a:lnSpc>
                <a:spcPct val="150000"/>
              </a:lnSpc>
              <a:buNone/>
            </a:pPr>
            <a:r>
              <a:rPr lang="es-ES" dirty="0">
                <a:latin typeface="Times New Roman" panose="02020603050405020304" pitchFamily="18" charset="0"/>
                <a:cs typeface="Times New Roman" panose="02020603050405020304" pitchFamily="18" charset="0"/>
              </a:rPr>
              <a:t>Para el caso de proyectos de desarrollo experimental, que se sustentan en base a una necesidad y que se han construido a partir del programa de vinculación de: </a:t>
            </a:r>
            <a:r>
              <a:rPr lang="es-EC" dirty="0">
                <a:latin typeface="Times New Roman" panose="02020603050405020304" pitchFamily="18" charset="0"/>
                <a:cs typeface="Times New Roman" panose="02020603050405020304" pitchFamily="18" charset="0"/>
              </a:rPr>
              <a:t>La utilidad de los rincones de aprendizaje en el desarrollo del proceso de enseñanza de aprendizaje de los niños y niñas de educación inicial, o La utilidad de los recursos didácticos en el desarrollo del proceso de enseñanza de aprendizaje de los niños y niñas de educación inicial, mismos que obedecen a la aplicación de investigación y desarrollo, donde se han buscado respuestas a debilidades detectadas en espacios determinados, que a contribuido a lograr respuestas y soluciones, cuya aplicación se ha centrado también en el diseño de guías metodológicas de uso de las producciones </a:t>
            </a:r>
            <a:r>
              <a:rPr lang="es-EC" dirty="0" smtClean="0">
                <a:latin typeface="Times New Roman" panose="02020603050405020304" pitchFamily="18" charset="0"/>
                <a:cs typeface="Times New Roman" panose="02020603050405020304" pitchFamily="18" charset="0"/>
              </a:rPr>
              <a:t>técnicas (RINCONES Y/O RECURSOS DIDÁCTICOS)</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7463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2975</TotalTime>
  <Words>5498</Words>
  <Application>Microsoft Office PowerPoint</Application>
  <PresentationFormat>Panorámica</PresentationFormat>
  <Paragraphs>379</Paragraphs>
  <Slides>69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69</vt:i4>
      </vt:variant>
    </vt:vector>
  </HeadingPairs>
  <TitlesOfParts>
    <vt:vector size="75" baseType="lpstr">
      <vt:lpstr>Arial</vt:lpstr>
      <vt:lpstr>Calibri</vt:lpstr>
      <vt:lpstr>Calibri Light</vt:lpstr>
      <vt:lpstr>Shonar Bangla</vt:lpstr>
      <vt:lpstr>Times New Roman</vt:lpstr>
      <vt:lpstr>Tema de Office</vt:lpstr>
      <vt:lpstr>Presentación de PowerPoint</vt:lpstr>
      <vt:lpstr>MANUAL PARA LA ELABORACIÓN DE PRODUCCIONES TÉCNICAS </vt:lpstr>
      <vt:lpstr>PLANIFICACIÓN DE INVESTIGACIÓN DESARROLLO E INNOVACIÓN TECNOLÓGICA </vt:lpstr>
      <vt:lpstr>PLANIFICACIÓN DE INVESTIGACIÓN DESARROLLO E INNOVACIÓN TECNOLÓGICA </vt:lpstr>
      <vt:lpstr>PLANIFICACIÓN DE INVESTIGACIÓN DESARROLLO E INNOVACIÓN TECNOLÓGICA </vt:lpstr>
      <vt:lpstr>PLANIFICACIÓN DE INVESTIGACIÓN DESARROLLO E INNOVACIÓN TECNOLÓGICA</vt:lpstr>
      <vt:lpstr>PLANIFICACIÓN DE INVESTIGACIÓN DESARROLLO E INNOVACIÓN TECNOLÓGICA</vt:lpstr>
      <vt:lpstr>PLANIFICACIÓN DE INVESTIGACIÓN DESARROLLO E INNOVACIÓN TECNOLÓGICA</vt:lpstr>
      <vt:lpstr>PRODUCCIONES TÉCNICAS DE LA CARRERA DE PARVULARIA</vt:lpstr>
      <vt:lpstr>Producciones Técnicas de la Carrera de Desarrollo de Software</vt:lpstr>
      <vt:lpstr>Producciones Técnicas de la Carrera de Gastronomía </vt:lpstr>
      <vt:lpstr>PROGRAMA DE VINCULACIÓN MULTICARRERA ADMINISTRACIÓN, MECÁNICA AUTOMOTRIZ, ESTÉTICA INTEGRAL, GASTRONOMÍA, DESARROLLO DE SOFTWARE, TURISMO</vt:lpstr>
      <vt:lpstr>Elaboración de las Líneas de Investigación del Instituto Superior Tecnológico Japón</vt:lpstr>
      <vt:lpstr>Área: Administrativa </vt:lpstr>
      <vt:lpstr>Área: Administrativa</vt:lpstr>
      <vt:lpstr>Área: Nutrición </vt:lpstr>
      <vt:lpstr>Área: Educación  </vt:lpstr>
      <vt:lpstr>Área: Alimentación </vt:lpstr>
      <vt:lpstr>Área: Estética Integral </vt:lpstr>
      <vt:lpstr>Área: Tecnología</vt:lpstr>
      <vt:lpstr>Área: Automotriz y Seguridad </vt:lpstr>
      <vt:lpstr>METODOLOGÍA PARA REALIZAR PRODUCCIONES TÉCNICAS</vt:lpstr>
      <vt:lpstr>METODOLOGÍA PARA REALIZAR PRODUCCIONES TÉCNICAS</vt:lpstr>
      <vt:lpstr>METODOLOGÍA PARA REALIZAR PRODUCCIONES TÉCNICAS</vt:lpstr>
      <vt:lpstr>METODOLOGÍA PARA REALIZAR PRODUCCIONES TÉCNICAS</vt:lpstr>
      <vt:lpstr>METODOLOGÍA PARA REALIZAR PRODUCCIONES TÉCNICAS</vt:lpstr>
      <vt:lpstr>MATRIZ DE PLANIFICACIÓN DE EJECUCIÓN Y SEGUIMIENTO DE PRODUCCIONES TÉCNICAS, ACTIVIDADES Y PROYECTOS DE VINCULACIÓN   Para completar la matriz de Planificación de ejecución y seguimiento de producciones técnicas, actividades y proyectos de vinculación se debe tomar en cuenta el color de los casilleros como se indica a continuación </vt:lpstr>
      <vt:lpstr>Presentación de PowerPoint</vt:lpstr>
      <vt:lpstr>Presentación de PowerPoint</vt:lpstr>
      <vt:lpstr>Formulario aprobación producción técnica </vt:lpstr>
      <vt:lpstr>Oficio de la institución receptora solicitando la implementación de producción técnica </vt:lpstr>
      <vt:lpstr> </vt:lpstr>
      <vt:lpstr>Estructura de la Ficha de evidencia de la producción técnica</vt:lpstr>
      <vt:lpstr>Estructura de la Ficha de evidencia de la producción técnica</vt:lpstr>
      <vt:lpstr>Estructura de la Ficha de evidencia de la producción técnica</vt:lpstr>
      <vt:lpstr>Estructura de la Ficha de evidencia de la producción técnica</vt:lpstr>
      <vt:lpstr>Estructura de la Ficha de evidencia de la producción técnica</vt:lpstr>
      <vt:lpstr>Estructura de la Ficha de evidencia de la producción técnica</vt:lpstr>
      <vt:lpstr>Formulario de revisión del Informe de la Producción Técnica </vt:lpstr>
      <vt:lpstr>Guía de uso de la producción técnica (empastado dos ejemplares) </vt:lpstr>
      <vt:lpstr>Guía de uso de la producción técnica (empastado dos ejemplares) </vt:lpstr>
      <vt:lpstr>Guía de uso de la producción técnica (empastado dos ejemplares)</vt:lpstr>
      <vt:lpstr>Guía de uso de la producción técnica (empastado dos ejemplares)</vt:lpstr>
      <vt:lpstr>Guía de uso de la producción técnica (empastado dos ejemplares)</vt:lpstr>
      <vt:lpstr>Guía de uso de la producción técnica (empastado dos ejemplares)</vt:lpstr>
      <vt:lpstr>Actas de reuniones entre estudiantes, tutores docentes, autoridades donde se va ejecutar e implementar la producción técnica. </vt:lpstr>
      <vt:lpstr>Certificado. </vt:lpstr>
      <vt:lpstr>Listado de participantes con firmas de respaldo </vt:lpstr>
      <vt:lpstr>Taller de las presentaciones utilizadas. </vt:lpstr>
      <vt:lpstr>Presentación de PowerPoint</vt:lpstr>
      <vt:lpstr>Estructura del Informe de aplicación de la producción técnica</vt:lpstr>
      <vt:lpstr>Estructura del Informe Final.</vt:lpstr>
      <vt:lpstr>Estructura del Informe de aplicación de la producción técnica</vt:lpstr>
      <vt:lpstr>Estructura del Informe de aplicación de la producción técnica.</vt:lpstr>
      <vt:lpstr>Estructura del Informe de aplicación de la producción técnica.</vt:lpstr>
      <vt:lpstr>Estructura del Informe de aplicación de la producción técnica.</vt:lpstr>
      <vt:lpstr>Presentación de PowerPoint</vt:lpstr>
      <vt:lpstr>LINEAMIENTOS PARA LA EJECUCIÓN DE PRODUCCIONES TÉCNICAS EN LA MODALIDAD ONLINE</vt:lpstr>
      <vt:lpstr>Ejecución de Producciones Técnicas en la modalidad Online</vt:lpstr>
      <vt:lpstr>Ejecución de Producciones Técnicas en la modalidad Online</vt:lpstr>
      <vt:lpstr>Elaboración de Videos para el diseño e implementación de producciones técnicas.</vt:lpstr>
      <vt:lpstr>Elaboración de Videos para el diseño e implementación de producciones técnicas.</vt:lpstr>
      <vt:lpstr>Elaboración de Videos para el diseño e implementación de producciones técnicas.</vt:lpstr>
      <vt:lpstr>Elaboración de Videos para el diseño e implementación de producciones técnicas.</vt:lpstr>
      <vt:lpstr>Elaboración de Videos para el diseño e implementación de producciones técnicas.</vt:lpstr>
      <vt:lpstr>Presentación de PowerPoint</vt:lpstr>
      <vt:lpstr>GLOSARIO</vt:lpstr>
      <vt:lpstr>GLOSARIO</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Giovanni Urbina</dc:creator>
  <cp:lastModifiedBy>Sony</cp:lastModifiedBy>
  <cp:revision>176</cp:revision>
  <dcterms:created xsi:type="dcterms:W3CDTF">2020-02-10T13:54:47Z</dcterms:created>
  <dcterms:modified xsi:type="dcterms:W3CDTF">2020-05-01T19:36:45Z</dcterms:modified>
</cp:coreProperties>
</file>